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80" r:id="rId4"/>
    <p:sldId id="283" r:id="rId5"/>
    <p:sldId id="284" r:id="rId6"/>
    <p:sldId id="285" r:id="rId7"/>
    <p:sldId id="281" r:id="rId8"/>
    <p:sldId id="282" r:id="rId9"/>
    <p:sldId id="279" r:id="rId10"/>
    <p:sldId id="286" r:id="rId11"/>
    <p:sldId id="287" r:id="rId12"/>
    <p:sldId id="288" r:id="rId13"/>
    <p:sldId id="289" r:id="rId14"/>
    <p:sldId id="290" r:id="rId15"/>
    <p:sldId id="291" r:id="rId16"/>
    <p:sldId id="292" r:id="rId17"/>
    <p:sldId id="293" r:id="rId18"/>
    <p:sldId id="294" r:id="rId19"/>
    <p:sldId id="309" r:id="rId20"/>
    <p:sldId id="296" r:id="rId21"/>
    <p:sldId id="310" r:id="rId22"/>
    <p:sldId id="298" r:id="rId23"/>
    <p:sldId id="299" r:id="rId24"/>
    <p:sldId id="300" r:id="rId25"/>
    <p:sldId id="260" r:id="rId26"/>
    <p:sldId id="261" r:id="rId27"/>
    <p:sldId id="262" r:id="rId28"/>
    <p:sldId id="263" r:id="rId29"/>
    <p:sldId id="264" r:id="rId30"/>
    <p:sldId id="265" r:id="rId31"/>
    <p:sldId id="268" r:id="rId32"/>
    <p:sldId id="269" r:id="rId33"/>
    <p:sldId id="270" r:id="rId34"/>
    <p:sldId id="271" r:id="rId35"/>
    <p:sldId id="301" r:id="rId36"/>
    <p:sldId id="297" r:id="rId37"/>
    <p:sldId id="302" r:id="rId38"/>
    <p:sldId id="303" r:id="rId39"/>
    <p:sldId id="304" r:id="rId40"/>
    <p:sldId id="305" r:id="rId41"/>
    <p:sldId id="311" r:id="rId42"/>
    <p:sldId id="315" r:id="rId43"/>
    <p:sldId id="306" r:id="rId44"/>
    <p:sldId id="307" r:id="rId45"/>
    <p:sldId id="266" r:id="rId46"/>
    <p:sldId id="267" r:id="rId47"/>
    <p:sldId id="312" r:id="rId48"/>
    <p:sldId id="313" r:id="rId49"/>
    <p:sldId id="275" r:id="rId50"/>
    <p:sldId id="308" r:id="rId51"/>
    <p:sldId id="272" r:id="rId52"/>
    <p:sldId id="314" r:id="rId53"/>
    <p:sldId id="316" r:id="rId54"/>
    <p:sldId id="317" r:id="rId55"/>
    <p:sldId id="318" r:id="rId56"/>
    <p:sldId id="319" r:id="rId57"/>
    <p:sldId id="320" r:id="rId58"/>
    <p:sldId id="278" r:id="rId59"/>
    <p:sldId id="276" r:id="rId60"/>
    <p:sldId id="321" r:id="rId61"/>
    <p:sldId id="322" r:id="rId62"/>
    <p:sldId id="323" r:id="rId63"/>
    <p:sldId id="324" r:id="rId64"/>
    <p:sldId id="326" r:id="rId65"/>
    <p:sldId id="327" r:id="rId66"/>
    <p:sldId id="325" r:id="rId67"/>
    <p:sldId id="328" r:id="rId68"/>
    <p:sldId id="329" r:id="rId69"/>
    <p:sldId id="330" r:id="rId70"/>
    <p:sldId id="331" r:id="rId71"/>
    <p:sldId id="332" r:id="rId72"/>
    <p:sldId id="333" r:id="rId73"/>
    <p:sldId id="334" r:id="rId74"/>
    <p:sldId id="33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8" autoAdjust="0"/>
    <p:restoredTop sz="96613" autoAdjust="0"/>
  </p:normalViewPr>
  <p:slideViewPr>
    <p:cSldViewPr>
      <p:cViewPr varScale="1">
        <p:scale>
          <a:sx n="87" d="100"/>
          <a:sy n="87" d="100"/>
        </p:scale>
        <p:origin x="-924" y="-78"/>
      </p:cViewPr>
      <p:guideLst>
        <p:guide orient="horz" pos="2160"/>
        <p:guide pos="2880"/>
      </p:guideLst>
    </p:cSldViewPr>
  </p:slideViewPr>
  <p:notesTextViewPr>
    <p:cViewPr>
      <p:scale>
        <a:sx n="100" d="100"/>
        <a:sy n="100" d="100"/>
      </p:scale>
      <p:origin x="0" y="246"/>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281FD-ADEB-4DB6-B360-F6A463B836ED}" type="datetimeFigureOut">
              <a:rPr lang="en-US" smtClean="0"/>
              <a:pPr/>
              <a:t>10/7/2012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7789F-C46C-4956-99CC-05CE623630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Silent_Spr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runet.edu/~wkovarik/envhis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nvironmental_move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ps.gov/yos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#8 -- History</a:t>
            </a:r>
            <a:r>
              <a:rPr lang="en-US" baseline="0" dirty="0" smtClean="0"/>
              <a:t> of Solar Energy</a:t>
            </a:r>
          </a:p>
        </p:txBody>
      </p:sp>
      <p:sp>
        <p:nvSpPr>
          <p:cNvPr id="4" name="Slide Number Placeholder 3"/>
          <p:cNvSpPr>
            <a:spLocks noGrp="1"/>
          </p:cNvSpPr>
          <p:nvPr>
            <p:ph type="sldNum" sz="quarter" idx="10"/>
          </p:nvPr>
        </p:nvSpPr>
        <p:spPr/>
        <p:txBody>
          <a:bodyPr/>
          <a:lstStyle/>
          <a:p>
            <a:fld id="{E2C7789F-C46C-4956-99CC-05CE6236304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8A -- </a:t>
            </a:r>
            <a:r>
              <a:rPr lang="en-US" sz="1200" kern="1200" dirty="0" smtClean="0">
                <a:solidFill>
                  <a:schemeClr val="tx1"/>
                </a:solidFill>
                <a:latin typeface="+mn-lt"/>
                <a:ea typeface="+mn-ea"/>
                <a:cs typeface="+mn-cs"/>
              </a:rPr>
              <a:t>Solar technology isn’t new. Its history spans from the 7</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Century B.C. to today. We started out concentrating the sun’s heat with glass and mirrors to light fires. Today, we have everything from solar-powered buildings to solar powered vehicles.</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9 --  </a:t>
            </a:r>
            <a:r>
              <a:rPr lang="en-US" sz="1200" kern="1200" dirty="0" smtClean="0">
                <a:solidFill>
                  <a:schemeClr val="tx1"/>
                </a:solidFill>
                <a:latin typeface="+mn-lt"/>
                <a:ea typeface="+mn-ea"/>
                <a:cs typeface="+mn-cs"/>
              </a:rPr>
              <a:t>As early as 212 BC, the Greek scientist, Archimedes, used the reflective properties of bronze shields to focus sunlight and to set fire to wooden ships from the Roman Empire which were besieging Syracuse. </a:t>
            </a:r>
          </a:p>
          <a:p>
            <a:r>
              <a:rPr lang="en-US" sz="1200" kern="1200" dirty="0" smtClean="0">
                <a:solidFill>
                  <a:schemeClr val="tx1"/>
                </a:solidFill>
                <a:latin typeface="+mn-lt"/>
                <a:ea typeface="+mn-ea"/>
                <a:cs typeface="+mn-cs"/>
              </a:rPr>
              <a:t>The famous Roman bathhouses in the first to fourth centuries A.D. had large south facing windows to let in the sun’s warmth.</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10 -- </a:t>
            </a:r>
            <a:r>
              <a:rPr lang="en-US" sz="1200" kern="1200" dirty="0" smtClean="0">
                <a:solidFill>
                  <a:schemeClr val="tx1"/>
                </a:solidFill>
                <a:latin typeface="+mn-lt"/>
                <a:ea typeface="+mn-ea"/>
                <a:cs typeface="+mn-cs"/>
              </a:rPr>
              <a:t>Fast forward to 1954. Photovoltaic technology is born in the United States when Daryl Chapin, Calvin Fuller, and Gerald Pearson develop the silicon photovoltaic (PV) cell at Bell Labs—the first solar cell capable of converting enough of the sun’s energy into power to run everyday electrical equipment. Bell Telephone Laboratories produced a silicon solar cell with 4% efficiency and later achieved 11% efficiency. Later that year, Western Electric began to sell commercial licenses for silicon photovoltaic technologies.</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11 -- Soon thereafter, Architect Frank </a:t>
            </a:r>
            <a:r>
              <a:rPr lang="en-US" sz="1200" kern="1200" dirty="0" err="1" smtClean="0">
                <a:solidFill>
                  <a:schemeClr val="tx1"/>
                </a:solidFill>
                <a:latin typeface="+mn-lt"/>
                <a:ea typeface="+mn-ea"/>
                <a:cs typeface="+mn-cs"/>
              </a:rPr>
              <a:t>Bridgers</a:t>
            </a:r>
            <a:r>
              <a:rPr lang="en-US" sz="1200" kern="1200" dirty="0" smtClean="0">
                <a:solidFill>
                  <a:schemeClr val="tx1"/>
                </a:solidFill>
                <a:latin typeface="+mn-lt"/>
                <a:ea typeface="+mn-ea"/>
                <a:cs typeface="+mn-cs"/>
              </a:rPr>
              <a:t> designed the world’s first commercial office building using solar water heating and passive design. This solar system has been continuously operating since that time and the </a:t>
            </a:r>
            <a:r>
              <a:rPr lang="en-US" sz="1200" kern="1200" dirty="0" err="1" smtClean="0">
                <a:solidFill>
                  <a:schemeClr val="tx1"/>
                </a:solidFill>
                <a:latin typeface="+mn-lt"/>
                <a:ea typeface="+mn-ea"/>
                <a:cs typeface="+mn-cs"/>
              </a:rPr>
              <a:t>Bridgers</a:t>
            </a:r>
            <a:r>
              <a:rPr lang="en-US" sz="1200" kern="1200" dirty="0" smtClean="0">
                <a:solidFill>
                  <a:schemeClr val="tx1"/>
                </a:solidFill>
                <a:latin typeface="+mn-lt"/>
                <a:ea typeface="+mn-ea"/>
                <a:cs typeface="+mn-cs"/>
              </a:rPr>
              <a:t>-Paxton Building, is now in the National Historic Register as the world’s first solar heated office building.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12 -- </a:t>
            </a:r>
            <a:r>
              <a:rPr lang="en-US" sz="1200" kern="1200" dirty="0" smtClean="0">
                <a:solidFill>
                  <a:schemeClr val="tx1"/>
                </a:solidFill>
                <a:latin typeface="+mn-lt"/>
                <a:ea typeface="+mn-ea"/>
                <a:cs typeface="+mn-cs"/>
              </a:rPr>
              <a:t>William Cherry of U.S. Signal Corps Laboratories, approaches RCA Labs’ about developing photovoltaic cells for proposed orbiting Earth satellites.  That technology was then used on the Vanguard I space satellite which used a small (less than one watt) array to power its radios. Later that year, Explorer III, Vanguard II, and Sputnik-3 were launched with PV-powered systems on board. Despite faltering attempts to commercialize the silicon solar cell in the 1950s and 60s, it was used successfully in powering satellites. It became the accepted energy source for space applications and remains so today.</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13 -- </a:t>
            </a:r>
            <a:r>
              <a:rPr lang="en-US" sz="1200" kern="1200" dirty="0" smtClean="0">
                <a:solidFill>
                  <a:schemeClr val="tx1"/>
                </a:solidFill>
                <a:latin typeface="+mn-lt"/>
                <a:ea typeface="+mn-ea"/>
                <a:cs typeface="+mn-cs"/>
              </a:rPr>
              <a:t>The technology has also evolved significantly. Within a few decades, we have come from simple solutions to complex developments in solar technology.  Technology roadmaps for the future outline the research and development path to full competitiveness of concentrating solar power with conventional power generation technologies. Concentrating solar power, or solar thermal electricity, could harness the sun’s heat energy to provide large-scale, domestically secure, and environmentally friendly electricity.</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Photovoltaics</a:t>
            </a:r>
            <a:r>
              <a:rPr lang="en-US" sz="1200" kern="1200" dirty="0" smtClean="0">
                <a:solidFill>
                  <a:schemeClr val="tx1"/>
                </a:solidFill>
                <a:latin typeface="+mn-lt"/>
                <a:ea typeface="+mn-ea"/>
                <a:cs typeface="+mn-cs"/>
              </a:rPr>
              <a:t> research and development will continue with an intense interest in new materials, cell designs, and novel approaches to solar material and product development. It is a future that shines bright. </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Shom</a:t>
            </a:r>
            <a:r>
              <a:rPr lang="en-US" sz="1200" kern="1200" dirty="0" smtClean="0">
                <a:solidFill>
                  <a:schemeClr val="tx1"/>
                </a:solidFill>
                <a:latin typeface="+mn-lt"/>
                <a:ea typeface="+mn-ea"/>
                <a:cs typeface="+mn-cs"/>
              </a:rPr>
              <a:t>??? Modern modules, cells, thin film, residential systems,</a:t>
            </a:r>
            <a:r>
              <a:rPr lang="en-US" sz="1200" kern="1200" baseline="0" dirty="0" smtClean="0">
                <a:solidFill>
                  <a:schemeClr val="tx1"/>
                </a:solidFill>
                <a:latin typeface="+mn-lt"/>
                <a:ea typeface="+mn-ea"/>
                <a:cs typeface="+mn-cs"/>
              </a:rPr>
              <a:t> water heating systems, large scale concentrating system</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14 –Types of Solar Energy: Thermal (Heat)  &amp; Photovoltaic ( Electric) </a:t>
            </a:r>
          </a:p>
        </p:txBody>
      </p:sp>
      <p:sp>
        <p:nvSpPr>
          <p:cNvPr id="4" name="Slide Number Placeholder 3"/>
          <p:cNvSpPr>
            <a:spLocks noGrp="1"/>
          </p:cNvSpPr>
          <p:nvPr>
            <p:ph type="sldNum" sz="quarter" idx="10"/>
          </p:nvPr>
        </p:nvSpPr>
        <p:spPr/>
        <p:txBody>
          <a:bodyPr/>
          <a:lstStyle/>
          <a:p>
            <a:fld id="{E2C7789F-C46C-4956-99CC-05CE6236304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15 </a:t>
            </a:r>
            <a:r>
              <a:rPr lang="en-US" dirty="0" smtClean="0">
                <a:solidFill>
                  <a:srgbClr val="FFFF00"/>
                </a:solidFill>
              </a:rPr>
              <a:t>-- </a:t>
            </a:r>
            <a:r>
              <a:rPr lang="en-US" sz="3200" kern="1200" dirty="0" smtClean="0">
                <a:solidFill>
                  <a:srgbClr val="FFFF00"/>
                </a:solidFill>
                <a:latin typeface="+mn-lt"/>
                <a:ea typeface="+mn-ea"/>
                <a:cs typeface="+mn-cs"/>
              </a:rPr>
              <a:t>Solar radiation</a:t>
            </a:r>
            <a:r>
              <a:rPr lang="en-US" sz="1200" kern="1200" dirty="0" smtClean="0">
                <a:solidFill>
                  <a:srgbClr val="FFFF00"/>
                </a:solidFill>
                <a:latin typeface="+mn-lt"/>
                <a:ea typeface="+mn-ea"/>
                <a:cs typeface="+mn-cs"/>
              </a:rPr>
              <a:t>, </a:t>
            </a:r>
            <a:r>
              <a:rPr lang="en-US" sz="1200" kern="1200" dirty="0" smtClean="0">
                <a:solidFill>
                  <a:schemeClr val="tx1"/>
                </a:solidFill>
                <a:latin typeface="+mn-lt"/>
                <a:ea typeface="+mn-ea"/>
                <a:cs typeface="+mn-cs"/>
              </a:rPr>
              <a:t>often called the solar resource, is a general term for the electromagnetic radiation emitted by the sun. Solar radiation can be captured and turned into useful forms of energy, such as heat and electricity, using a variety of technologies. </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16 – Thermal Energy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There are two types of solar thermal systems: passive and active,</a:t>
            </a:r>
            <a:r>
              <a:rPr lang="en-US" sz="1200" kern="1200" baseline="0" dirty="0" smtClean="0">
                <a:solidFill>
                  <a:schemeClr val="tx1"/>
                </a:solidFill>
                <a:latin typeface="+mn-lt"/>
                <a:ea typeface="+mn-ea"/>
                <a:cs typeface="+mn-cs"/>
              </a:rPr>
              <a:t> (air and liquid?) </a:t>
            </a:r>
            <a:r>
              <a:rPr lang="en-US" sz="1200" kern="1200" dirty="0" smtClean="0">
                <a:solidFill>
                  <a:schemeClr val="tx1"/>
                </a:solidFill>
                <a:latin typeface="+mn-lt"/>
                <a:ea typeface="+mn-ea"/>
                <a:cs typeface="+mn-cs"/>
              </a:rPr>
              <a:t> A passive system requires no equipment, like when heat builds up inside your car when it's left parked in the sun. An active system requires some way to absorb and collect solar radiation and then store it.</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Green Movement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added this extra slide</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added this extra slide</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18 – types of collectors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different types of collectors. Low-temperature collectors are flat plates generally used to heat swimming pools. They are often simple devices which allow for the exposure to the sun for the sole purpose of heating. They are generally made of heavy-duty rubber or plastic treated with an ultraviolet (UV) light inhibitor to extend the life of the panels. Because of their inexpensive parts and simple design, these types of collectors are usually less expensive than active collectors.</a:t>
            </a:r>
          </a:p>
          <a:p>
            <a:r>
              <a:rPr lang="en-US" sz="1200" kern="1200" dirty="0" smtClean="0">
                <a:solidFill>
                  <a:schemeClr val="tx1"/>
                </a:solidFill>
                <a:latin typeface="+mn-lt"/>
                <a:ea typeface="+mn-ea"/>
                <a:cs typeface="+mn-cs"/>
              </a:rPr>
              <a:t>Medium-temperature collectors are also usually flat plates but are used for heating water or air for residential and commercial use. They feature one or more black tanks or tubes in an insulated, glazed box. Cold water first passes through the solar collector, which preheats the water. The water then continues on to the conventional backup water heater, providing a reliable source of hot water.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High Temperature, Evacuated Tube &amp; Concentrating</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 – Types of Systems:</a:t>
            </a:r>
          </a:p>
          <a:p>
            <a:endParaRPr lang="en-US" dirty="0" smtClean="0"/>
          </a:p>
          <a:p>
            <a:r>
              <a:rPr lang="en-US" dirty="0" smtClean="0"/>
              <a:t>Space Heating – </a:t>
            </a:r>
            <a:r>
              <a:rPr lang="en-US" dirty="0" err="1" smtClean="0"/>
              <a:t>SPH</a:t>
            </a:r>
            <a:r>
              <a:rPr lang="en-US" dirty="0" smtClean="0"/>
              <a:t> – </a:t>
            </a:r>
            <a:r>
              <a:rPr lang="en-US" dirty="0" err="1" smtClean="0"/>
              <a:t>SWH</a:t>
            </a:r>
            <a:r>
              <a:rPr lang="en-US" dirty="0" smtClean="0"/>
              <a:t> Flat plate – </a:t>
            </a:r>
            <a:r>
              <a:rPr lang="en-US" dirty="0" err="1" smtClean="0"/>
              <a:t>SWH</a:t>
            </a:r>
            <a:r>
              <a:rPr lang="en-US" dirty="0" smtClean="0"/>
              <a:t> Evacuated Plate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 – Applications: Space Heating and Cooling, Water Heating for pools, homes, commercial and utility power generation</a:t>
            </a:r>
          </a:p>
          <a:p>
            <a:endParaRPr lang="en-US" dirty="0" smtClean="0"/>
          </a:p>
          <a:p>
            <a:r>
              <a:rPr lang="en-US" sz="1200" kern="1200" dirty="0" smtClean="0">
                <a:solidFill>
                  <a:schemeClr val="tx1"/>
                </a:solidFill>
                <a:latin typeface="+mn-lt"/>
                <a:ea typeface="+mn-ea"/>
                <a:cs typeface="+mn-cs"/>
              </a:rPr>
              <a:t>In the United States, heating, ventilation, and air conditioning (HVAC) systems account for over 25 percent of the energy used in commercial buildings and nearly half of the energy used in residential buildings. Solar heating, cooling, and ventilation technologies can be used to offset a portion of this energy.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Solar thermal systems are a promising renewable energy solution - the sun is an abundant resource. Except when it's nighttime. Or when the sun is blocked by cloud cover.</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Wauchula County High School</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Moorings Park</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Evacuated Tube Collectors: Water Heating, Space Heating, Commercial Projects, Extreme Weather</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green movement as we think of it today has evolved considerably since the early days. While many people associate the beginning of the green movement with Rachel Carson’s breakthrough book </a:t>
            </a:r>
            <a:r>
              <a:rPr lang="en-US" sz="1200" i="1" u="none" strike="noStrike" kern="1200" dirty="0" smtClean="0">
                <a:solidFill>
                  <a:schemeClr val="tx1"/>
                </a:solidFill>
                <a:latin typeface="+mn-lt"/>
                <a:ea typeface="+mn-ea"/>
                <a:cs typeface="+mn-cs"/>
                <a:hlinkClick r:id="rId3"/>
              </a:rPr>
              <a:t>Silent Spring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legislative fervor of the 1970s, environmentalism is in fact rooted in the intellectual thought of the 1830s and 1840s. In fact, the “environmental movement” is a significant thread in the fabric of American philosophical thought – first developed by the Transcendentalists and most famously Henry David Thoreau, but tangibly expanded upon during the era of American pragmatism in the latter half of the 19th century. </a:t>
            </a:r>
            <a:r>
              <a:rPr lang="en-US" sz="1200" u="none" strike="noStrike" kern="1200" dirty="0" smtClean="0">
                <a:solidFill>
                  <a:schemeClr val="tx1"/>
                </a:solidFill>
                <a:latin typeface="+mn-lt"/>
                <a:ea typeface="+mn-ea"/>
                <a:cs typeface="+mn-cs"/>
                <a:hlinkClick r:id="rId4"/>
              </a:rPr>
              <a:t>Environmentalism</a:t>
            </a:r>
            <a:r>
              <a:rPr lang="en-US" sz="1200" kern="1200" dirty="0" smtClean="0">
                <a:solidFill>
                  <a:schemeClr val="tx1"/>
                </a:solidFill>
                <a:latin typeface="+mn-lt"/>
                <a:ea typeface="+mn-ea"/>
                <a:cs typeface="+mn-cs"/>
              </a:rPr>
              <a:t> isn’t a trend, or a cult, or a form of hysteria. It is rooted in American philosophy and, being at once innovative and practical, idealistic and active, one could easily define modern environmentalism as quintessentially American.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Passive</a:t>
            </a:r>
            <a:r>
              <a:rPr lang="en-US" baseline="0" dirty="0" smtClean="0"/>
              <a:t> systems </a:t>
            </a:r>
            <a:r>
              <a:rPr lang="en-US" baseline="0" smtClean="0"/>
              <a:t>have no </a:t>
            </a:r>
            <a:r>
              <a:rPr lang="en-US" baseline="0" dirty="0" smtClean="0"/>
              <a:t>moving parts, excellent for all climate regions except extreme cold – Best choice for Florida: most economical and efficient</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Flat</a:t>
            </a:r>
            <a:r>
              <a:rPr lang="en-US" baseline="0" dirty="0" smtClean="0"/>
              <a:t> plate collectors can also be used for pool heating in extreme cold weather. </a:t>
            </a:r>
            <a:r>
              <a:rPr lang="en-US" baseline="0" dirty="0" err="1" smtClean="0"/>
              <a:t>SDHW</a:t>
            </a:r>
            <a:r>
              <a:rPr lang="en-US" baseline="0" dirty="0" smtClean="0"/>
              <a:t> ACTIVE systems have moving parts</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Space Heating -- Evacuated</a:t>
            </a:r>
            <a:r>
              <a:rPr lang="en-US" baseline="0" dirty="0" smtClean="0"/>
              <a:t> Tube Collectors – There are other types of collectors for space heating. Evacuated Tube collectors can also be used for water heating and commercial applications</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21 – Photovoltaic Energy - PV</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22 -- </a:t>
            </a:r>
            <a:r>
              <a:rPr lang="en-US" sz="1200" kern="1200" dirty="0" smtClean="0">
                <a:solidFill>
                  <a:schemeClr val="tx1"/>
                </a:solidFill>
                <a:latin typeface="+mn-lt"/>
                <a:ea typeface="+mn-ea"/>
                <a:cs typeface="+mn-cs"/>
              </a:rPr>
              <a:t>Most of us don't think much about where our electricity comes from, only that it's available and plentiful. Electricity is typically generated by burning fossil fuels such as coal, oil and natural gas, and emits carbon dioxide, nitrogen oxides and sulfur oxides gases which scientists believe contribute to climate change.</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23 – How do</a:t>
            </a:r>
            <a:r>
              <a:rPr lang="en-US" baseline="0" dirty="0" smtClean="0"/>
              <a:t> they work   24 -- types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Solar Panels for electricity consist of solar cells which are made from semiconductor materials. </a:t>
            </a:r>
            <a:r>
              <a:rPr lang="en-US" sz="1200" kern="1200" dirty="0" err="1" smtClean="0">
                <a:solidFill>
                  <a:schemeClr val="tx1"/>
                </a:solidFill>
                <a:latin typeface="+mn-lt"/>
                <a:ea typeface="+mn-ea"/>
                <a:cs typeface="+mn-cs"/>
              </a:rPr>
              <a:t>Photovoltaics</a:t>
            </a:r>
            <a:r>
              <a:rPr lang="en-US" sz="1200" kern="1200" dirty="0" smtClean="0">
                <a:solidFill>
                  <a:schemeClr val="tx1"/>
                </a:solidFill>
                <a:latin typeface="+mn-lt"/>
                <a:ea typeface="+mn-ea"/>
                <a:cs typeface="+mn-cs"/>
              </a:rPr>
              <a:t> (PV) is a method of generating electrical power by converting solar radiation into direct current electricity using semiconductors that exhibit the photovoltaic effect. Photovoltaic power generation employs solar panels composed of a number of solar cells containing a photovoltaic material. Materials presently used for </a:t>
            </a:r>
            <a:r>
              <a:rPr lang="en-US" sz="1200" kern="1200" dirty="0" err="1" smtClean="0">
                <a:solidFill>
                  <a:schemeClr val="tx1"/>
                </a:solidFill>
                <a:latin typeface="+mn-lt"/>
                <a:ea typeface="+mn-ea"/>
                <a:cs typeface="+mn-cs"/>
              </a:rPr>
              <a:t>photovoltaics</a:t>
            </a:r>
            <a:r>
              <a:rPr lang="en-US" sz="1200" kern="1200" dirty="0" smtClean="0">
                <a:solidFill>
                  <a:schemeClr val="tx1"/>
                </a:solidFill>
                <a:latin typeface="+mn-lt"/>
                <a:ea typeface="+mn-ea"/>
                <a:cs typeface="+mn-cs"/>
              </a:rPr>
              <a:t> include </a:t>
            </a:r>
            <a:r>
              <a:rPr lang="en-US" sz="1200" kern="1200" dirty="0" err="1" smtClean="0">
                <a:solidFill>
                  <a:schemeClr val="tx1"/>
                </a:solidFill>
                <a:latin typeface="+mn-lt"/>
                <a:ea typeface="+mn-ea"/>
                <a:cs typeface="+mn-cs"/>
              </a:rPr>
              <a:t>monocrystalline</a:t>
            </a:r>
            <a:r>
              <a:rPr lang="en-US" sz="1200" kern="1200" dirty="0" smtClean="0">
                <a:solidFill>
                  <a:schemeClr val="tx1"/>
                </a:solidFill>
                <a:latin typeface="+mn-lt"/>
                <a:ea typeface="+mn-ea"/>
                <a:cs typeface="+mn-cs"/>
              </a:rPr>
              <a:t> silicon, polycrystalline silicon, amorphous silicon, cadmium telluride, and copper indium gallium </a:t>
            </a:r>
            <a:r>
              <a:rPr lang="en-US" sz="1200" kern="1200" dirty="0" err="1" smtClean="0">
                <a:solidFill>
                  <a:schemeClr val="tx1"/>
                </a:solidFill>
                <a:latin typeface="+mn-lt"/>
                <a:ea typeface="+mn-ea"/>
                <a:cs typeface="+mn-cs"/>
              </a:rPr>
              <a:t>selenide</a:t>
            </a:r>
            <a:r>
              <a:rPr lang="en-US" sz="1200" kern="1200" dirty="0" smtClean="0">
                <a:solidFill>
                  <a:schemeClr val="tx1"/>
                </a:solidFill>
                <a:latin typeface="+mn-lt"/>
                <a:ea typeface="+mn-ea"/>
                <a:cs typeface="+mn-cs"/>
              </a:rPr>
              <a:t>/sulfide.</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23 – How do</a:t>
            </a:r>
            <a:r>
              <a:rPr lang="en-US" baseline="0" dirty="0" smtClean="0"/>
              <a:t> they work   24 -- types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Solar Panels for electricity consist of solar cells which are made from semiconductor materials. </a:t>
            </a:r>
            <a:r>
              <a:rPr lang="en-US" sz="1200" kern="1200" dirty="0" err="1" smtClean="0">
                <a:solidFill>
                  <a:schemeClr val="tx1"/>
                </a:solidFill>
                <a:latin typeface="+mn-lt"/>
                <a:ea typeface="+mn-ea"/>
                <a:cs typeface="+mn-cs"/>
              </a:rPr>
              <a:t>Photovoltaics</a:t>
            </a:r>
            <a:r>
              <a:rPr lang="en-US" sz="1200" kern="1200" dirty="0" smtClean="0">
                <a:solidFill>
                  <a:schemeClr val="tx1"/>
                </a:solidFill>
                <a:latin typeface="+mn-lt"/>
                <a:ea typeface="+mn-ea"/>
                <a:cs typeface="+mn-cs"/>
              </a:rPr>
              <a:t> (PV) is a method of generating electrical power by converting solar radiation into direct current electricity using semiconductors that exhibit the photovoltaic effect. Photovoltaic power generation employs solar panels composed of a number of solar cells containing a photovoltaic material. Materials presently used for </a:t>
            </a:r>
            <a:r>
              <a:rPr lang="en-US" sz="1200" kern="1200" dirty="0" err="1" smtClean="0">
                <a:solidFill>
                  <a:schemeClr val="tx1"/>
                </a:solidFill>
                <a:latin typeface="+mn-lt"/>
                <a:ea typeface="+mn-ea"/>
                <a:cs typeface="+mn-cs"/>
              </a:rPr>
              <a:t>photovoltaics</a:t>
            </a:r>
            <a:r>
              <a:rPr lang="en-US" sz="1200" kern="1200" dirty="0" smtClean="0">
                <a:solidFill>
                  <a:schemeClr val="tx1"/>
                </a:solidFill>
                <a:latin typeface="+mn-lt"/>
                <a:ea typeface="+mn-ea"/>
                <a:cs typeface="+mn-cs"/>
              </a:rPr>
              <a:t> include </a:t>
            </a:r>
            <a:r>
              <a:rPr lang="en-US" sz="1200" kern="1200" dirty="0" err="1" smtClean="0">
                <a:solidFill>
                  <a:schemeClr val="tx1"/>
                </a:solidFill>
                <a:latin typeface="+mn-lt"/>
                <a:ea typeface="+mn-ea"/>
                <a:cs typeface="+mn-cs"/>
              </a:rPr>
              <a:t>monocrystalline</a:t>
            </a:r>
            <a:r>
              <a:rPr lang="en-US" sz="1200" kern="1200" dirty="0" smtClean="0">
                <a:solidFill>
                  <a:schemeClr val="tx1"/>
                </a:solidFill>
                <a:latin typeface="+mn-lt"/>
                <a:ea typeface="+mn-ea"/>
                <a:cs typeface="+mn-cs"/>
              </a:rPr>
              <a:t> silicon, polycrystalline silicon, amorphous silicon, cadmium telluride, and copper indium gallium </a:t>
            </a:r>
            <a:r>
              <a:rPr lang="en-US" sz="1200" kern="1200" dirty="0" err="1" smtClean="0">
                <a:solidFill>
                  <a:schemeClr val="tx1"/>
                </a:solidFill>
                <a:latin typeface="+mn-lt"/>
                <a:ea typeface="+mn-ea"/>
                <a:cs typeface="+mn-cs"/>
              </a:rPr>
              <a:t>selenide</a:t>
            </a:r>
            <a:r>
              <a:rPr lang="en-US" sz="1200" kern="1200" dirty="0" smtClean="0">
                <a:solidFill>
                  <a:schemeClr val="tx1"/>
                </a:solidFill>
                <a:latin typeface="+mn-lt"/>
                <a:ea typeface="+mn-ea"/>
                <a:cs typeface="+mn-cs"/>
              </a:rPr>
              <a:t>/sulfide.</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 </a:t>
            </a:r>
            <a:r>
              <a:rPr lang="en-US" sz="1200" kern="1200" dirty="0" smtClean="0">
                <a:solidFill>
                  <a:schemeClr val="tx1"/>
                </a:solidFill>
                <a:latin typeface="+mn-lt"/>
                <a:ea typeface="+mn-ea"/>
                <a:cs typeface="+mn-cs"/>
              </a:rPr>
              <a:t>The basic solar cell typically produces only a small amount of power. To produce more power, solar cells can be interconnected to form panels or modules. PV modules range in output from 10 to 300 watts. About 10–20 PV arrays can provide enough power for a household. PV systems are modular, depending on your electricity use every part of the system can be scaled to provide as much power as you want.</a:t>
            </a:r>
          </a:p>
          <a:p>
            <a:endParaRPr lang="en-US" dirty="0" smtClean="0"/>
          </a:p>
          <a:p>
            <a:endParaRPr lang="en-US" dirty="0" smtClean="0"/>
          </a:p>
          <a:p>
            <a:r>
              <a:rPr lang="en-US" dirty="0" err="1" smtClean="0"/>
              <a:t>PIC</a:t>
            </a:r>
            <a:r>
              <a:rPr lang="en-US" dirty="0" smtClean="0"/>
              <a:t> MODULE &amp; HOME SYSTEM ARRAY</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26 -- </a:t>
            </a:r>
            <a:r>
              <a:rPr lang="en-US" sz="1200" kern="1200" dirty="0" smtClean="0">
                <a:solidFill>
                  <a:schemeClr val="tx1"/>
                </a:solidFill>
                <a:latin typeface="+mn-lt"/>
                <a:ea typeface="+mn-ea"/>
                <a:cs typeface="+mn-cs"/>
              </a:rPr>
              <a:t>Grid-Connected Solar PV systems can connect with the existing power grid and could sell excessive electricity back to the utility with a plan known as Net Metering. An optional battery can store power for use when the system is not producing electricity such as during the night or during blackouts.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(put a diagram of a basic system from module to meter)</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Kirk</a:t>
            </a:r>
            <a:r>
              <a:rPr lang="en-US" sz="1200" kern="1200" baseline="0" dirty="0" smtClean="0">
                <a:solidFill>
                  <a:schemeClr val="tx1"/>
                </a:solidFill>
                <a:latin typeface="+mn-lt"/>
                <a:ea typeface="+mn-ea"/>
                <a:cs typeface="+mn-cs"/>
              </a:rPr>
              <a:t> , this is a duplicate </a:t>
            </a:r>
            <a:r>
              <a:rPr lang="en-US" sz="1200" kern="1200" baseline="0" dirty="0" smtClean="0">
                <a:solidFill>
                  <a:schemeClr val="tx1"/>
                </a:solidFill>
                <a:latin typeface="+mn-lt"/>
                <a:ea typeface="+mn-ea"/>
                <a:cs typeface="+mn-cs"/>
              </a:rPr>
              <a:t>the slide above for you to choose which diagram you like best – I like this one from the </a:t>
            </a:r>
            <a:r>
              <a:rPr lang="en-US" sz="1200" kern="1200" baseline="0" dirty="0" err="1" smtClean="0">
                <a:solidFill>
                  <a:schemeClr val="tx1"/>
                </a:solidFill>
                <a:latin typeface="+mn-lt"/>
                <a:ea typeface="+mn-ea"/>
                <a:cs typeface="+mn-cs"/>
              </a:rPr>
              <a:t>eere</a:t>
            </a:r>
            <a:r>
              <a:rPr lang="en-US" sz="1200" kern="1200" baseline="0" dirty="0" smtClean="0">
                <a:solidFill>
                  <a:schemeClr val="tx1"/>
                </a:solidFill>
                <a:latin typeface="+mn-lt"/>
                <a:ea typeface="+mn-ea"/>
                <a:cs typeface="+mn-cs"/>
              </a:rPr>
              <a:t> department but it’s not in color</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Environmentalism in America today is </a:t>
            </a:r>
            <a:r>
              <a:rPr lang="en-US" sz="1200" u="none" strike="noStrike" kern="1200" dirty="0" smtClean="0">
                <a:solidFill>
                  <a:schemeClr val="tx1"/>
                </a:solidFill>
                <a:latin typeface="+mn-lt"/>
                <a:ea typeface="+mn-ea"/>
                <a:cs typeface="+mn-cs"/>
                <a:hlinkClick r:id="rId3"/>
              </a:rPr>
              <a:t>defined</a:t>
            </a:r>
            <a:r>
              <a:rPr lang="en-US" sz="1200" kern="1200" dirty="0" smtClean="0">
                <a:solidFill>
                  <a:schemeClr val="tx1"/>
                </a:solidFill>
                <a:latin typeface="+mn-lt"/>
                <a:ea typeface="+mn-ea"/>
                <a:cs typeface="+mn-cs"/>
              </a:rPr>
              <a:t> as:  “Environmentalists advocate the sustainable management of resources and stewardship of the environment through changes in public policy and individual behavior. In its recognition of humanity as a participant in (not enemy of) ecosystems, the movement is centered on ecology, health, and human rights.”</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27 –  </a:t>
            </a:r>
            <a:r>
              <a:rPr lang="en-US" sz="1200" kern="1200" dirty="0" smtClean="0">
                <a:solidFill>
                  <a:schemeClr val="tx1"/>
                </a:solidFill>
                <a:latin typeface="+mn-lt"/>
                <a:ea typeface="+mn-ea"/>
                <a:cs typeface="+mn-cs"/>
              </a:rPr>
              <a:t>Off-Grid Solar PV systems are designed to operate independent of the electric utility grid, and are generally designed and sized to supply certain DC and/or AC electrical loads. </a:t>
            </a:r>
            <a:endParaRPr lang="en-US" dirty="0" smtClean="0"/>
          </a:p>
          <a:p>
            <a:endParaRPr lang="en-US" dirty="0" smtClean="0"/>
          </a:p>
          <a:p>
            <a:r>
              <a:rPr lang="en-US" dirty="0" smtClean="0"/>
              <a:t>(put a picture off-grid</a:t>
            </a:r>
            <a:r>
              <a:rPr lang="en-US" baseline="0" dirty="0" smtClean="0"/>
              <a:t> system with batteries)</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28 – HYBRID – GRID SYSTEM WITH BATTERY BACKUP</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system on Community Coalition on Homelessness</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n-ea"/>
                <a:cs typeface="+mn-cs"/>
              </a:rPr>
              <a:t>29 - Benefits of Solar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50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#30 -- Why Go Solar</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Solar PV or solar hot water systems reduce, or eliminate electricity from your utility or electric service </a:t>
            </a:r>
          </a:p>
          <a:p>
            <a:r>
              <a:rPr lang="en-US" sz="1200" kern="1200" dirty="0" smtClean="0">
                <a:solidFill>
                  <a:schemeClr val="tx1"/>
                </a:solidFill>
                <a:latin typeface="+mn-lt"/>
                <a:ea typeface="+mn-ea"/>
                <a:cs typeface="+mn-cs"/>
              </a:rPr>
              <a:t>reduce our energy reliance on fossil fuels. </a:t>
            </a:r>
          </a:p>
          <a:p>
            <a:r>
              <a:rPr lang="en-US" sz="1200" kern="1200" dirty="0" smtClean="0">
                <a:solidFill>
                  <a:schemeClr val="tx1"/>
                </a:solidFill>
                <a:latin typeface="+mn-lt"/>
                <a:ea typeface="+mn-ea"/>
                <a:cs typeface="+mn-cs"/>
              </a:rPr>
              <a:t>clean, renewable and reliable</a:t>
            </a:r>
          </a:p>
          <a:p>
            <a:r>
              <a:rPr lang="en-US" sz="1200" kern="1200" dirty="0" smtClean="0">
                <a:solidFill>
                  <a:schemeClr val="tx1"/>
                </a:solidFill>
                <a:latin typeface="+mn-lt"/>
                <a:ea typeface="+mn-ea"/>
                <a:cs typeface="+mn-cs"/>
              </a:rPr>
              <a:t> reduce the amount of greenhouse gases – a major contributor to global climate change.</a:t>
            </a:r>
          </a:p>
          <a:p>
            <a:r>
              <a:rPr lang="en-US" sz="1200" kern="1200" dirty="0" smtClean="0">
                <a:solidFill>
                  <a:schemeClr val="tx1"/>
                </a:solidFill>
                <a:latin typeface="+mn-lt"/>
                <a:ea typeface="+mn-ea"/>
                <a:cs typeface="+mn-cs"/>
              </a:rPr>
              <a:t>hedge against future price increases</a:t>
            </a:r>
          </a:p>
          <a:p>
            <a:r>
              <a:rPr lang="en-US" sz="1200" kern="1200" dirty="0" smtClean="0">
                <a:solidFill>
                  <a:schemeClr val="tx1"/>
                </a:solidFill>
                <a:latin typeface="+mn-lt"/>
                <a:ea typeface="+mn-ea"/>
                <a:cs typeface="+mn-cs"/>
              </a:rPr>
              <a:t> provide owners with fixed energy costs.</a:t>
            </a:r>
          </a:p>
          <a:p>
            <a:r>
              <a:rPr lang="en-US" sz="1200" kern="1200" dirty="0" smtClean="0">
                <a:solidFill>
                  <a:schemeClr val="tx1"/>
                </a:solidFill>
                <a:latin typeface="+mn-lt"/>
                <a:ea typeface="+mn-ea"/>
                <a:cs typeface="+mn-cs"/>
              </a:rPr>
              <a:t>provides local jobs and economic development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Sorry couldn’t find </a:t>
            </a:r>
            <a:r>
              <a:rPr lang="en-US" sz="1200" b="1" kern="1200" dirty="0" err="1" smtClean="0">
                <a:solidFill>
                  <a:schemeClr val="tx1"/>
                </a:solidFill>
                <a:latin typeface="+mn-lt"/>
                <a:ea typeface="+mn-ea"/>
                <a:cs typeface="+mn-cs"/>
              </a:rPr>
              <a:t>whities</a:t>
            </a:r>
            <a:r>
              <a:rPr lang="en-US" sz="1200" b="1" kern="1200" dirty="0" smtClean="0">
                <a:solidFill>
                  <a:schemeClr val="tx1"/>
                </a:solidFill>
                <a:latin typeface="+mn-lt"/>
                <a:ea typeface="+mn-ea"/>
                <a:cs typeface="+mn-cs"/>
              </a:rPr>
              <a:t> and I already had this image</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31 - What motivates consumers to go green?</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Social Pressure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follow by example</a:t>
            </a:r>
          </a:p>
          <a:p>
            <a:r>
              <a:rPr lang="en-US" sz="1200" b="1" kern="1200" dirty="0" smtClean="0">
                <a:solidFill>
                  <a:schemeClr val="tx1"/>
                </a:solidFill>
                <a:latin typeface="+mn-lt"/>
                <a:ea typeface="+mn-ea"/>
                <a:cs typeface="+mn-cs"/>
              </a:rPr>
              <a:t>Lifestyle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better quality of life</a:t>
            </a:r>
          </a:p>
          <a:p>
            <a:r>
              <a:rPr lang="en-US" sz="1200" kern="1200" dirty="0" smtClean="0">
                <a:solidFill>
                  <a:schemeClr val="tx1"/>
                </a:solidFill>
                <a:latin typeface="+mn-lt"/>
                <a:ea typeface="+mn-ea"/>
                <a:cs typeface="+mn-cs"/>
              </a:rPr>
              <a:t>good for the community</a:t>
            </a:r>
          </a:p>
          <a:p>
            <a:r>
              <a:rPr lang="en-US" sz="1200" kern="1200" dirty="0" smtClean="0">
                <a:solidFill>
                  <a:schemeClr val="tx1"/>
                </a:solidFill>
                <a:latin typeface="+mn-lt"/>
                <a:ea typeface="+mn-ea"/>
                <a:cs typeface="+mn-cs"/>
              </a:rPr>
              <a:t>desire to make a difference</a:t>
            </a:r>
          </a:p>
          <a:p>
            <a:r>
              <a:rPr lang="en-US" sz="1200" kern="1200" dirty="0" smtClean="0">
                <a:solidFill>
                  <a:schemeClr val="tx1"/>
                </a:solidFill>
                <a:latin typeface="+mn-lt"/>
                <a:ea typeface="+mn-ea"/>
                <a:cs typeface="+mn-cs"/>
              </a:rPr>
              <a:t>to set an example for others to follow</a:t>
            </a:r>
          </a:p>
          <a:p>
            <a:r>
              <a:rPr lang="en-US" sz="1200" b="0" kern="1200" dirty="0" err="1" smtClean="0">
                <a:solidFill>
                  <a:schemeClr val="tx1"/>
                </a:solidFill>
                <a:latin typeface="+mn-lt"/>
                <a:ea typeface="+mn-ea"/>
                <a:cs typeface="+mn-cs"/>
              </a:rPr>
              <a:t>LOHAS</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Lifestyles of Health and Sustainability, focused on health and fitness, the environment, personal development, sustainable living, and social justice.</a:t>
            </a:r>
          </a:p>
          <a:p>
            <a:r>
              <a:rPr lang="en-US" sz="1200" b="1" kern="1200" dirty="0" smtClean="0">
                <a:solidFill>
                  <a:schemeClr val="tx1"/>
                </a:solidFill>
                <a:latin typeface="+mn-lt"/>
                <a:ea typeface="+mn-ea"/>
                <a:cs typeface="+mn-cs"/>
              </a:rPr>
              <a:t>Government Incentives</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DOE</a:t>
            </a:r>
            <a:r>
              <a:rPr lang="en-US" sz="1200" kern="1200" dirty="0" smtClean="0">
                <a:solidFill>
                  <a:schemeClr val="tx1"/>
                </a:solidFill>
                <a:latin typeface="+mn-lt"/>
                <a:ea typeface="+mn-ea"/>
                <a:cs typeface="+mn-cs"/>
              </a:rPr>
              <a:t> Department of Energy  DESIRE website details  incentives </a:t>
            </a:r>
          </a:p>
          <a:p>
            <a:r>
              <a:rPr lang="en-US" sz="1200" kern="1200" dirty="0" smtClean="0">
                <a:solidFill>
                  <a:schemeClr val="tx1"/>
                </a:solidFill>
                <a:latin typeface="+mn-lt"/>
                <a:ea typeface="+mn-ea"/>
                <a:cs typeface="+mn-cs"/>
              </a:rPr>
              <a:t>Energy Star appliances; </a:t>
            </a:r>
          </a:p>
          <a:p>
            <a:r>
              <a:rPr lang="en-US" sz="1200" kern="1200" dirty="0" smtClean="0">
                <a:solidFill>
                  <a:schemeClr val="tx1"/>
                </a:solidFill>
                <a:latin typeface="+mn-lt"/>
                <a:ea typeface="+mn-ea"/>
                <a:cs typeface="+mn-cs"/>
              </a:rPr>
              <a:t>tax credits (for hybrid vehicles and electric vehicles</a:t>
            </a:r>
          </a:p>
          <a:p>
            <a:r>
              <a:rPr lang="en-US" sz="1200" kern="1200" dirty="0" smtClean="0">
                <a:solidFill>
                  <a:schemeClr val="tx1"/>
                </a:solidFill>
                <a:latin typeface="+mn-lt"/>
                <a:ea typeface="+mn-ea"/>
                <a:cs typeface="+mn-cs"/>
              </a:rPr>
              <a:t> residential alternative energy (including solar, wind, geothermal and fuel cell energy systems).</a:t>
            </a:r>
          </a:p>
          <a:p>
            <a:r>
              <a:rPr lang="en-US" sz="1200" b="1" kern="1200" dirty="0" smtClean="0">
                <a:solidFill>
                  <a:schemeClr val="tx1"/>
                </a:solidFill>
                <a:latin typeface="+mn-lt"/>
                <a:ea typeface="+mn-ea"/>
                <a:cs typeface="+mn-cs"/>
              </a:rPr>
              <a:t>Reduced Dependence on foreign oil – national security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Financial – </a:t>
            </a:r>
            <a:r>
              <a:rPr lang="en-US" sz="1200" kern="1200" dirty="0" smtClean="0">
                <a:solidFill>
                  <a:schemeClr val="tx1"/>
                </a:solidFill>
                <a:latin typeface="+mn-lt"/>
                <a:ea typeface="+mn-ea"/>
                <a:cs typeface="+mn-cs"/>
              </a:rPr>
              <a:t>savings offer an attractive Return on Investment; reduced utility costs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 how did we get from Thoreau and Teddy Roosevelt to “</a:t>
            </a:r>
            <a:r>
              <a:rPr lang="en-US" sz="1200" kern="1200" dirty="0" err="1" smtClean="0">
                <a:solidFill>
                  <a:schemeClr val="tx1"/>
                </a:solidFill>
                <a:latin typeface="+mn-lt"/>
                <a:ea typeface="+mn-ea"/>
                <a:cs typeface="+mn-cs"/>
              </a:rPr>
              <a:t>treehugging</a:t>
            </a:r>
            <a:r>
              <a:rPr lang="en-US" sz="1200" kern="1200" dirty="0" smtClean="0">
                <a:solidFill>
                  <a:schemeClr val="tx1"/>
                </a:solidFill>
                <a:latin typeface="+mn-lt"/>
                <a:ea typeface="+mn-ea"/>
                <a:cs typeface="+mn-cs"/>
              </a:rPr>
              <a:t>” and finally, the eco-friendly consumer-driven developments of today?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This may need different charts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MARKET GROWTH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Photovoltaic markets are growing quickly - Last year was another banner year for solar </a:t>
            </a:r>
          </a:p>
          <a:p>
            <a:r>
              <a:rPr lang="en-US" sz="1200" kern="1200" dirty="0" smtClean="0">
                <a:solidFill>
                  <a:schemeClr val="tx1"/>
                </a:solidFill>
                <a:latin typeface="+mn-lt"/>
                <a:ea typeface="+mn-ea"/>
                <a:cs typeface="+mn-cs"/>
              </a:rPr>
              <a:t>installations in 2011 more than doubled</a:t>
            </a:r>
          </a:p>
          <a:p>
            <a:r>
              <a:rPr lang="en-US" sz="1200" kern="1200" dirty="0" smtClean="0">
                <a:solidFill>
                  <a:schemeClr val="tx1"/>
                </a:solidFill>
                <a:latin typeface="+mn-lt"/>
                <a:ea typeface="+mn-ea"/>
                <a:cs typeface="+mn-cs"/>
              </a:rPr>
              <a:t> average size of all PV installations grew 64%</a:t>
            </a:r>
          </a:p>
          <a:p>
            <a:r>
              <a:rPr lang="en-US" sz="1200" kern="1200" dirty="0" smtClean="0">
                <a:solidFill>
                  <a:schemeClr val="tx1"/>
                </a:solidFill>
                <a:latin typeface="+mn-lt"/>
                <a:ea typeface="+mn-ea"/>
                <a:cs typeface="+mn-cs"/>
              </a:rPr>
              <a:t>Installations are concentrated in a few states</a:t>
            </a:r>
          </a:p>
          <a:p>
            <a:r>
              <a:rPr lang="en-US" sz="1200" kern="1200" dirty="0" smtClean="0">
                <a:solidFill>
                  <a:schemeClr val="tx1"/>
                </a:solidFill>
                <a:latin typeface="+mn-lt"/>
                <a:ea typeface="+mn-ea"/>
                <a:cs typeface="+mn-cs"/>
              </a:rPr>
              <a:t> two-thirds of grid-connected PV system installations were concentrated in California, New Jersey, Arizona and New Mexico, followed by Colorado, Delaware, Hawaii </a:t>
            </a:r>
          </a:p>
          <a:p>
            <a:r>
              <a:rPr lang="en-US" sz="1200" kern="1200" dirty="0" smtClean="0">
                <a:solidFill>
                  <a:schemeClr val="tx1"/>
                </a:solidFill>
                <a:latin typeface="+mn-lt"/>
                <a:ea typeface="+mn-ea"/>
                <a:cs typeface="+mn-cs"/>
              </a:rPr>
              <a:t>government buildings, retail stores, warehouses, and military installations, more than doubled in 2011 </a:t>
            </a:r>
          </a:p>
          <a:p>
            <a:r>
              <a:rPr lang="en-US" sz="1200" kern="1200" dirty="0" smtClean="0">
                <a:solidFill>
                  <a:schemeClr val="tx1"/>
                </a:solidFill>
                <a:latin typeface="+mn-lt"/>
                <a:ea typeface="+mn-ea"/>
                <a:cs typeface="+mn-cs"/>
              </a:rPr>
              <a:t>Treasury 1603 Grant at the end of 2011 fueled much of this explosive growth.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MARKET DRIVERS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Policy remains the most important market driver</a:t>
            </a:r>
          </a:p>
          <a:p>
            <a:r>
              <a:rPr lang="en-US" sz="1200" kern="1200" dirty="0" smtClean="0">
                <a:solidFill>
                  <a:schemeClr val="tx1"/>
                </a:solidFill>
                <a:latin typeface="+mn-lt"/>
                <a:ea typeface="+mn-ea"/>
                <a:cs typeface="+mn-cs"/>
              </a:rPr>
              <a:t>Federal tax credits and cash grants</a:t>
            </a:r>
          </a:p>
          <a:p>
            <a:r>
              <a:rPr lang="en-US" sz="1200" kern="1200" dirty="0" smtClean="0">
                <a:solidFill>
                  <a:schemeClr val="tx1"/>
                </a:solidFill>
                <a:latin typeface="+mn-lt"/>
                <a:ea typeface="+mn-ea"/>
                <a:cs typeface="+mn-cs"/>
              </a:rPr>
              <a:t> State policies</a:t>
            </a:r>
          </a:p>
          <a:p>
            <a:r>
              <a:rPr lang="en-US" sz="1200" kern="1200" dirty="0" smtClean="0">
                <a:solidFill>
                  <a:schemeClr val="tx1"/>
                </a:solidFill>
                <a:latin typeface="+mn-lt"/>
                <a:ea typeface="+mn-ea"/>
                <a:cs typeface="+mn-cs"/>
              </a:rPr>
              <a:t> Cost of Equipment is second largest driver.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ROADBLOCKS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Lack of Consumer Knowledge and Awareness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Streamlined Permitting &amp; Government Requirements (graph of Germany vs US system cost breakdown)</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Knowledgeable Workforce – Quality Control</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Splintered Industry – Solar vs Electrical/Roofing/Plumbing – Quality Control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Most PV</a:t>
            </a:r>
            <a:r>
              <a:rPr lang="en-US" sz="1200" b="0" kern="1200" baseline="0" dirty="0" smtClean="0">
                <a:solidFill>
                  <a:schemeClr val="tx1"/>
                </a:solidFill>
                <a:latin typeface="+mn-lt"/>
                <a:ea typeface="+mn-ea"/>
                <a:cs typeface="+mn-cs"/>
              </a:rPr>
              <a:t> factories I found online (good photos) were NOT in the US – This one has Barak Obama – not sure it’s a good one for your republican audience</a:t>
            </a:r>
          </a:p>
          <a:p>
            <a:endParaRPr lang="en-US" sz="1200" b="1" kern="1200" baseline="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JOBS AND THE ECONOMY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 solar industry is rapidly growing</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creating jobs across America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despite the slow economic recovery. </a:t>
            </a:r>
          </a:p>
          <a:p>
            <a:r>
              <a:rPr lang="en-US" sz="1200" kern="1200" dirty="0" smtClean="0">
                <a:solidFill>
                  <a:schemeClr val="tx1"/>
                </a:solidFill>
                <a:latin typeface="+mn-lt"/>
                <a:ea typeface="+mn-ea"/>
                <a:cs typeface="+mn-cs"/>
              </a:rPr>
              <a:t>For every one </a:t>
            </a:r>
            <a:r>
              <a:rPr lang="en-US" sz="1200" kern="1200" dirty="0" err="1" smtClean="0">
                <a:solidFill>
                  <a:schemeClr val="tx1"/>
                </a:solidFill>
                <a:latin typeface="+mn-lt"/>
                <a:ea typeface="+mn-ea"/>
                <a:cs typeface="+mn-cs"/>
              </a:rPr>
              <a:t>MegaWatt</a:t>
            </a:r>
            <a:r>
              <a:rPr lang="en-US" sz="1200" kern="1200" dirty="0" smtClean="0">
                <a:solidFill>
                  <a:schemeClr val="tx1"/>
                </a:solidFill>
                <a:latin typeface="+mn-lt"/>
                <a:ea typeface="+mn-ea"/>
                <a:cs typeface="+mn-cs"/>
              </a:rPr>
              <a:t> of solar energy capacity that is constructed, 50 jobs are created.</a:t>
            </a:r>
          </a:p>
          <a:p>
            <a:r>
              <a:rPr lang="en-US" sz="1200" kern="1200" dirty="0" smtClean="0">
                <a:solidFill>
                  <a:schemeClr val="tx1"/>
                </a:solidFill>
                <a:latin typeface="+mn-lt"/>
                <a:ea typeface="+mn-ea"/>
                <a:cs typeface="+mn-cs"/>
              </a:rPr>
              <a:t>Despite last year's bankruptcies of several solar manufacturers the U.S. solar and wind industries continue to expand. </a:t>
            </a:r>
          </a:p>
          <a:p>
            <a:r>
              <a:rPr lang="en-US" sz="1200" kern="1200" dirty="0" smtClean="0">
                <a:solidFill>
                  <a:schemeClr val="tx1"/>
                </a:solidFill>
                <a:latin typeface="+mn-lt"/>
                <a:ea typeface="+mn-ea"/>
                <a:cs typeface="+mn-cs"/>
              </a:rPr>
              <a:t>For the fourth consecutive quarter, the U.S. residential solar market grew incrementally, installing 98.2 megawatts.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this I changed the word Affect to Effects. Affect</a:t>
            </a:r>
            <a:r>
              <a:rPr lang="en-US" baseline="0" dirty="0" smtClean="0"/>
              <a:t> is the verb </a:t>
            </a:r>
          </a:p>
          <a:p>
            <a:endParaRPr lang="en-US" baseline="0" dirty="0" smtClean="0"/>
          </a:p>
          <a:p>
            <a:r>
              <a:rPr lang="en-US" sz="1200" b="1" u="sng" kern="1200" dirty="0" smtClean="0">
                <a:solidFill>
                  <a:schemeClr val="tx1"/>
                </a:solidFill>
                <a:latin typeface="+mn-lt"/>
                <a:ea typeface="+mn-ea"/>
                <a:cs typeface="+mn-cs"/>
              </a:rPr>
              <a:t>What effects imports are having on the Quality of Systems and the Market?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Ten years ago, solar panels were made mostly in the United States, Germany, and Japan.</a:t>
            </a:r>
          </a:p>
          <a:p>
            <a:r>
              <a:rPr lang="en-US" sz="1200" kern="1200" dirty="0" smtClean="0">
                <a:solidFill>
                  <a:schemeClr val="tx1"/>
                </a:solidFill>
                <a:latin typeface="+mn-lt"/>
                <a:ea typeface="+mn-ea"/>
                <a:cs typeface="+mn-cs"/>
              </a:rPr>
              <a:t> Chinese manufacturers made over half the world's supply in 2010</a:t>
            </a:r>
          </a:p>
          <a:p>
            <a:r>
              <a:rPr lang="en-US" sz="1200" kern="1200" dirty="0" smtClean="0">
                <a:solidFill>
                  <a:schemeClr val="tx1"/>
                </a:solidFill>
                <a:latin typeface="+mn-lt"/>
                <a:ea typeface="+mn-ea"/>
                <a:cs typeface="+mn-cs"/>
              </a:rPr>
              <a:t>China invested heavily in Solar Manufacturing – High Tech Equipment to reduce labor cost, and increase efficiency of cells</a:t>
            </a:r>
          </a:p>
          <a:p>
            <a:r>
              <a:rPr lang="en-US" sz="1200" kern="1200" dirty="0" smtClean="0">
                <a:solidFill>
                  <a:schemeClr val="tx1"/>
                </a:solidFill>
                <a:latin typeface="+mn-lt"/>
                <a:ea typeface="+mn-ea"/>
                <a:cs typeface="+mn-cs"/>
              </a:rPr>
              <a:t>Quality in Export products overall is good; but there are some low quality products that have helped to drive down perceived value – resulting in overall falling prices which is good for the consumer.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American Made products remain high quality – difficult to compete and remain profitable vs imports.</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Solar in Florida – Is Florida really the Sunshine State?</a:t>
            </a:r>
          </a:p>
          <a:p>
            <a:r>
              <a:rPr lang="en-US" sz="1200" kern="1200" dirty="0" smtClean="0">
                <a:solidFill>
                  <a:schemeClr val="tx1"/>
                </a:solidFill>
                <a:latin typeface="+mn-lt"/>
                <a:ea typeface="+mn-ea"/>
                <a:cs typeface="+mn-cs"/>
              </a:rPr>
              <a:t>Abundance of sunshine makes Florida a top Solar State – after all we are the Sunshine State, right?</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Florida has no long term game plan – No Comprehensive Energy Policy</a:t>
            </a:r>
          </a:p>
          <a:p>
            <a:r>
              <a:rPr lang="en-US" sz="1200" kern="1200" dirty="0" smtClean="0">
                <a:solidFill>
                  <a:schemeClr val="tx1"/>
                </a:solidFill>
                <a:latin typeface="+mn-lt"/>
                <a:ea typeface="+mn-ea"/>
                <a:cs typeface="+mn-cs"/>
              </a:rPr>
              <a:t>Chart showing Top Solar States – with Florida around 18</a:t>
            </a:r>
            <a:r>
              <a:rPr lang="en-US" sz="1200" kern="1200" baseline="30000" dirty="0" smtClean="0">
                <a:solidFill>
                  <a:schemeClr val="tx1"/>
                </a:solidFill>
                <a:latin typeface="+mn-lt"/>
                <a:ea typeface="+mn-ea"/>
                <a:cs typeface="+mn-cs"/>
              </a:rPr>
              <a:t>th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Once a leader in the field of solar energy, Florida is now 18th out of 23 ranked states in photovoltaic installations for the first quarter of 2012, sliding from 14th in the previous quarter.</a:t>
            </a:r>
          </a:p>
          <a:p>
            <a:r>
              <a:rPr lang="en-US" sz="1200" kern="1200" dirty="0" smtClean="0">
                <a:solidFill>
                  <a:schemeClr val="tx1"/>
                </a:solidFill>
                <a:latin typeface="+mn-lt"/>
                <a:ea typeface="+mn-ea"/>
                <a:cs typeface="+mn-cs"/>
              </a:rPr>
              <a:t>No Incentives for Solar Manufacturing Investments</a:t>
            </a: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Florida State $4/W Cash Rebate Program – Spurred limited growth in PV Market</a:t>
            </a:r>
          </a:p>
          <a:p>
            <a:r>
              <a:rPr lang="en-US" sz="1200" kern="1200" dirty="0" smtClean="0">
                <a:solidFill>
                  <a:schemeClr val="tx1"/>
                </a:solidFill>
                <a:latin typeface="+mn-lt"/>
                <a:ea typeface="+mn-ea"/>
                <a:cs typeface="+mn-cs"/>
              </a:rPr>
              <a:t>Lasted 3 Years - Ended 2009</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Very High Demand</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No Reservation System – Risky for Consumers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Under-Funded – Broken Promises</a:t>
            </a:r>
          </a:p>
          <a:p>
            <a:r>
              <a:rPr lang="en-US" sz="1200" kern="1200" dirty="0" smtClean="0">
                <a:solidFill>
                  <a:schemeClr val="tx1"/>
                </a:solidFill>
                <a:latin typeface="+mn-lt"/>
                <a:ea typeface="+mn-ea"/>
                <a:cs typeface="+mn-cs"/>
              </a:rPr>
              <a:t>Utility $2/W Cash Rebates – Better than Nothing</a:t>
            </a:r>
          </a:p>
          <a:p>
            <a:r>
              <a:rPr lang="en-US" sz="1200" kern="1200" dirty="0" err="1" smtClean="0">
                <a:solidFill>
                  <a:schemeClr val="tx1"/>
                </a:solidFill>
                <a:latin typeface="+mn-lt"/>
                <a:ea typeface="+mn-ea"/>
                <a:cs typeface="+mn-cs"/>
              </a:rPr>
              <a:t>FP&amp;L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TECO</a:t>
            </a:r>
            <a:r>
              <a:rPr lang="en-US" sz="1200" kern="1200" dirty="0" smtClean="0">
                <a:solidFill>
                  <a:schemeClr val="tx1"/>
                </a:solidFill>
                <a:latin typeface="+mn-lt"/>
                <a:ea typeface="+mn-ea"/>
                <a:cs typeface="+mn-cs"/>
              </a:rPr>
              <a:t>, Progress Energy, Gulf Power, </a:t>
            </a:r>
            <a:r>
              <a:rPr lang="en-US" sz="1200" kern="1200" dirty="0" err="1" smtClean="0">
                <a:solidFill>
                  <a:schemeClr val="tx1"/>
                </a:solidFill>
                <a:latin typeface="+mn-lt"/>
                <a:ea typeface="+mn-ea"/>
                <a:cs typeface="+mn-cs"/>
              </a:rPr>
              <a:t>JEA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Gainsville</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Gap between State &amp; Utility programs – Resulted in Industry Slump</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5 Year Pilot Program ending in 2015</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Yearly  “Lottery Style” Reservations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Limited Funding –Industry growth, but inconsistent</a:t>
            </a:r>
          </a:p>
          <a:p>
            <a:r>
              <a:rPr lang="en-US" sz="1200" kern="1200" dirty="0" smtClean="0">
                <a:solidFill>
                  <a:schemeClr val="tx1"/>
                </a:solidFill>
                <a:latin typeface="+mn-lt"/>
                <a:ea typeface="+mn-ea"/>
                <a:cs typeface="+mn-cs"/>
              </a:rPr>
              <a:t>Other Incentives</a:t>
            </a:r>
          </a:p>
          <a:p>
            <a:r>
              <a:rPr lang="en-US" sz="1200" kern="1200" dirty="0" smtClean="0">
                <a:solidFill>
                  <a:schemeClr val="tx1"/>
                </a:solidFill>
                <a:latin typeface="+mn-lt"/>
                <a:ea typeface="+mn-ea"/>
                <a:cs typeface="+mn-cs"/>
              </a:rPr>
              <a:t>State Sales Tax Exemption</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Property Tax Exemption</a:t>
            </a:r>
          </a:p>
          <a:p>
            <a:r>
              <a:rPr lang="en-US" sz="1200" kern="1200" dirty="0" smtClean="0">
                <a:solidFill>
                  <a:schemeClr val="tx1"/>
                </a:solidFill>
                <a:latin typeface="+mn-lt"/>
                <a:ea typeface="+mn-ea"/>
                <a:cs typeface="+mn-cs"/>
              </a:rPr>
              <a:t>Government Regulations hinder growth</a:t>
            </a:r>
          </a:p>
          <a:p>
            <a:r>
              <a:rPr lang="en-US" sz="1200" kern="1200" dirty="0" smtClean="0">
                <a:solidFill>
                  <a:schemeClr val="tx1"/>
                </a:solidFill>
                <a:latin typeface="+mn-lt"/>
                <a:ea typeface="+mn-ea"/>
                <a:cs typeface="+mn-cs"/>
              </a:rPr>
              <a:t>Slow Permitting Process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Permit Costs vary widely</a:t>
            </a:r>
          </a:p>
          <a:p>
            <a:r>
              <a:rPr lang="en-US" sz="1200" kern="1200" dirty="0" smtClean="0">
                <a:solidFill>
                  <a:schemeClr val="tx1"/>
                </a:solidFill>
                <a:latin typeface="+mn-lt"/>
                <a:ea typeface="+mn-ea"/>
                <a:cs typeface="+mn-cs"/>
              </a:rPr>
              <a:t>The Solar Industry</a:t>
            </a:r>
          </a:p>
          <a:p>
            <a:r>
              <a:rPr lang="en-US" sz="1200" kern="1200" dirty="0" smtClean="0">
                <a:solidFill>
                  <a:schemeClr val="tx1"/>
                </a:solidFill>
                <a:latin typeface="+mn-lt"/>
                <a:ea typeface="+mn-ea"/>
                <a:cs typeface="+mn-cs"/>
              </a:rPr>
              <a:t>	Slow Economy coupled with Consumer Incentive Programs created unqualified contractors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Other Industry’s enter Solar – Electricians, A/C, Roofers, Plumbers, etc</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Startups with no experience</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Quality of work, Code Compliance and Safety compromised</a:t>
            </a:r>
          </a:p>
          <a:p>
            <a:r>
              <a:rPr lang="en-US" sz="1200" kern="1200" dirty="0" smtClean="0">
                <a:solidFill>
                  <a:schemeClr val="tx1"/>
                </a:solidFill>
                <a:latin typeface="+mn-lt"/>
                <a:ea typeface="+mn-ea"/>
                <a:cs typeface="+mn-cs"/>
              </a:rPr>
              <a:t>		Gives Industry bad reputation; reduces consumer confidence</a:t>
            </a:r>
          </a:p>
          <a:p>
            <a:r>
              <a:rPr lang="en-US" sz="1200" kern="1200" dirty="0" smtClean="0">
                <a:solidFill>
                  <a:schemeClr val="tx1"/>
                </a:solidFill>
                <a:latin typeface="+mn-lt"/>
                <a:ea typeface="+mn-ea"/>
                <a:cs typeface="+mn-cs"/>
              </a:rPr>
              <a:t>	Core Solar Veterans</a:t>
            </a:r>
          </a:p>
          <a:p>
            <a:r>
              <a:rPr lang="en-US" sz="1200" kern="1200" dirty="0" smtClean="0">
                <a:solidFill>
                  <a:schemeClr val="tx1"/>
                </a:solidFill>
                <a:latin typeface="+mn-lt"/>
                <a:ea typeface="+mn-ea"/>
                <a:cs typeface="+mn-cs"/>
              </a:rPr>
              <a:t>		Solar Pool Heating and Solar Water Heating – Long term Stable industry</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Experience generally ensures quality installations</a:t>
            </a:r>
          </a:p>
          <a:p>
            <a:r>
              <a:rPr lang="en-US" sz="1200" kern="1200" dirty="0" smtClean="0">
                <a:solidFill>
                  <a:schemeClr val="tx1"/>
                </a:solidFill>
                <a:latin typeface="+mn-lt"/>
                <a:ea typeface="+mn-ea"/>
                <a:cs typeface="+mn-cs"/>
              </a:rPr>
              <a:t>	Training and Stability</a:t>
            </a:r>
          </a:p>
          <a:p>
            <a:r>
              <a:rPr lang="en-US" sz="1200" kern="1200" dirty="0" smtClean="0">
                <a:solidFill>
                  <a:schemeClr val="tx1"/>
                </a:solidFill>
                <a:latin typeface="+mn-lt"/>
                <a:ea typeface="+mn-ea"/>
                <a:cs typeface="+mn-cs"/>
              </a:rPr>
              <a:t>		Educational  and Workforce Training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Catching up with the New Green Economy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Myth or Truth</a:t>
            </a:r>
          </a:p>
          <a:p>
            <a:r>
              <a:rPr lang="en-US" sz="1200" kern="1200" dirty="0" smtClean="0">
                <a:solidFill>
                  <a:schemeClr val="tx1"/>
                </a:solidFill>
                <a:latin typeface="+mn-lt"/>
                <a:ea typeface="+mn-ea"/>
                <a:cs typeface="+mn-cs"/>
              </a:rPr>
              <a:t>What was once true, “Solar does not make sense”, has become a myth</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In years past…</a:t>
            </a:r>
          </a:p>
          <a:p>
            <a:r>
              <a:rPr lang="en-US" sz="1200" kern="1200" dirty="0" smtClean="0">
                <a:solidFill>
                  <a:schemeClr val="tx1"/>
                </a:solidFill>
                <a:latin typeface="+mn-lt"/>
                <a:ea typeface="+mn-ea"/>
                <a:cs typeface="+mn-cs"/>
              </a:rPr>
              <a:t>	Payback was too long for most consumers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Even with subsidies, rebates, and incentives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the numbers just didn’t make sense</a:t>
            </a:r>
          </a:p>
          <a:p>
            <a:r>
              <a:rPr lang="en-US" sz="1200" kern="1200" dirty="0" smtClean="0">
                <a:solidFill>
                  <a:schemeClr val="tx1"/>
                </a:solidFill>
                <a:latin typeface="+mn-lt"/>
                <a:ea typeface="+mn-ea"/>
                <a:cs typeface="+mn-cs"/>
              </a:rPr>
              <a:t>The new truth…</a:t>
            </a:r>
          </a:p>
          <a:p>
            <a:r>
              <a:rPr lang="en-US" sz="1200" kern="1200" dirty="0" smtClean="0">
                <a:solidFill>
                  <a:schemeClr val="tx1"/>
                </a:solidFill>
                <a:latin typeface="+mn-lt"/>
                <a:ea typeface="+mn-ea"/>
                <a:cs typeface="+mn-cs"/>
              </a:rPr>
              <a:t>	In case you haven’t heard, solar panels have plummeted in price</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75% drop in price of PV panels in the last five years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Installed costs have been cut 50% – 75%</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electricity rates continue to rise</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It’s the perfect storm for making solar panel installations feasible without most subsidies.</a:t>
            </a:r>
          </a:p>
          <a:p>
            <a:r>
              <a:rPr lang="en-US" sz="1200" kern="1200" dirty="0" smtClean="0">
                <a:solidFill>
                  <a:schemeClr val="tx1"/>
                </a:solidFill>
                <a:latin typeface="+mn-lt"/>
                <a:ea typeface="+mn-ea"/>
                <a:cs typeface="+mn-cs"/>
              </a:rPr>
              <a:t>As keynote speaker at Solar Power International 2012 in Orlando last month, former President Bill Clinton said “the industry needs to tell its story – solar is now financially attractive without  rebates, incentives, and subsidies!”</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Rachel Carson certainly helped foster a reawakening of environmentalism, but it was Henry David Thoreau, in his book </a:t>
            </a:r>
            <a:r>
              <a:rPr lang="en-US" sz="1200" i="1" kern="1200" dirty="0" smtClean="0">
                <a:solidFill>
                  <a:schemeClr val="tx1"/>
                </a:solidFill>
                <a:latin typeface="+mn-lt"/>
                <a:ea typeface="+mn-ea"/>
                <a:cs typeface="+mn-cs"/>
              </a:rPr>
              <a:t>Maine Woods</a:t>
            </a:r>
            <a:r>
              <a:rPr lang="en-US" sz="1200" kern="1200" dirty="0" smtClean="0">
                <a:solidFill>
                  <a:schemeClr val="tx1"/>
                </a:solidFill>
                <a:latin typeface="+mn-lt"/>
                <a:ea typeface="+mn-ea"/>
                <a:cs typeface="+mn-cs"/>
              </a:rPr>
              <a:t>, who called for the conservation of and respect for nature and the federal preservation of virgin forests.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Beginning in the 1860s, the United States government saw fit to create parks and set aside wild lands for public good. Yosemite was claimed in 1864. It was made our first national park in 1872. The Audubon Society was founded in 1872 and Sequoia and General Grant parks were established.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Though the federal government had begun taking actions to preserve lands, it was Teddy Roosevelt and John Muir – a bit of an unlikely pair – who publicized and popularized conservation. Teddy’s visit to </a:t>
            </a:r>
            <a:r>
              <a:rPr lang="en-US" sz="1200" u="none" strike="noStrike" kern="1200" dirty="0" smtClean="0">
                <a:solidFill>
                  <a:schemeClr val="tx1"/>
                </a:solidFill>
                <a:latin typeface="+mn-lt"/>
                <a:ea typeface="+mn-ea"/>
                <a:cs typeface="+mn-cs"/>
                <a:hlinkClick r:id="rId3"/>
              </a:rPr>
              <a:t>Yosemite</a:t>
            </a:r>
            <a:r>
              <a:rPr lang="en-US" sz="1200" kern="1200" dirty="0" smtClean="0">
                <a:solidFill>
                  <a:schemeClr val="tx1"/>
                </a:solidFill>
                <a:latin typeface="+mn-lt"/>
                <a:ea typeface="+mn-ea"/>
                <a:cs typeface="+mn-cs"/>
              </a:rPr>
              <a:t> in 1903 gained national publicity. By 1916 the National Park Service had been established with leadership by Stephen Mather.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 does it really make $</a:t>
            </a:r>
            <a:r>
              <a:rPr lang="en-US" sz="1200" b="0" kern="1200" dirty="0" err="1" smtClean="0">
                <a:solidFill>
                  <a:schemeClr val="tx1"/>
                </a:solidFill>
                <a:latin typeface="+mn-lt"/>
                <a:ea typeface="+mn-ea"/>
                <a:cs typeface="+mn-cs"/>
              </a:rPr>
              <a:t>ense</a:t>
            </a:r>
            <a:r>
              <a:rPr lang="en-US" sz="1200" b="0" kern="1200" dirty="0" smtClean="0">
                <a:solidFill>
                  <a:schemeClr val="tx1"/>
                </a:solidFill>
                <a:latin typeface="+mn-lt"/>
                <a:ea typeface="+mn-ea"/>
                <a:cs typeface="+mn-cs"/>
              </a:rPr>
              <a:t> to go solar - An economic Overview</a:t>
            </a:r>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Grid Parity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is it?  “Point at which Renewable Energy costs Less Than Utility Energy”</a:t>
            </a:r>
          </a:p>
          <a:p>
            <a:r>
              <a:rPr lang="en-US" sz="1200" kern="1200" dirty="0" smtClean="0">
                <a:solidFill>
                  <a:schemeClr val="tx1"/>
                </a:solidFill>
                <a:latin typeface="+mn-lt"/>
                <a:ea typeface="+mn-ea"/>
                <a:cs typeface="+mn-cs"/>
              </a:rPr>
              <a:t>Utility Grid Parity vs. Consumer Grid Parity</a:t>
            </a: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Example System with current Incentives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This is the same as</a:t>
            </a:r>
            <a:r>
              <a:rPr lang="en-US" sz="1200" b="1" kern="1200" baseline="0" dirty="0" smtClean="0">
                <a:solidFill>
                  <a:schemeClr val="tx1"/>
                </a:solidFill>
                <a:latin typeface="+mn-lt"/>
                <a:ea typeface="+mn-ea"/>
                <a:cs typeface="+mn-cs"/>
              </a:rPr>
              <a:t> previous slide with different chart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68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Mission: </a:t>
            </a:r>
            <a:r>
              <a:rPr lang="en-US" sz="1200" kern="1200" dirty="0" smtClean="0">
                <a:solidFill>
                  <a:schemeClr val="tx1"/>
                </a:solidFill>
                <a:latin typeface="+mn-lt"/>
                <a:ea typeface="+mn-ea"/>
                <a:cs typeface="+mn-cs"/>
              </a:rPr>
              <a:t>Inspiring Others to Discover Environmentally Responsible Solutions!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To raise global consciousness, and empower consumers and businesses in making moral, ethical, and responsible choices. Solar Direct is committed to significantly raising the bar of online access to renewable energy systems and green building technologies in providing product solutions assistance.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69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Established in 1986- Over 50,000 Customers to Date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 a product line of over 300 Eco-friendly products, Solar </a:t>
            </a:r>
            <a:r>
              <a:rPr lang="en-US" sz="1200" kern="1200" dirty="0" err="1" smtClean="0">
                <a:solidFill>
                  <a:schemeClr val="tx1"/>
                </a:solidFill>
                <a:latin typeface="+mn-lt"/>
                <a:ea typeface="+mn-ea"/>
                <a:cs typeface="+mn-cs"/>
              </a:rPr>
              <a:t>Direct’s</a:t>
            </a:r>
            <a:r>
              <a:rPr lang="en-US" sz="1200" kern="1200" dirty="0" smtClean="0">
                <a:solidFill>
                  <a:schemeClr val="tx1"/>
                </a:solidFill>
                <a:latin typeface="+mn-lt"/>
                <a:ea typeface="+mn-ea"/>
                <a:cs typeface="+mn-cs"/>
              </a:rPr>
              <a:t> primary market is e-commerce sales of </a:t>
            </a:r>
            <a:r>
              <a:rPr lang="en-US" sz="1200" kern="1200" dirty="0" err="1" smtClean="0">
                <a:solidFill>
                  <a:schemeClr val="tx1"/>
                </a:solidFill>
                <a:latin typeface="+mn-lt"/>
                <a:ea typeface="+mn-ea"/>
                <a:cs typeface="+mn-cs"/>
              </a:rPr>
              <a:t>DIY</a:t>
            </a:r>
            <a:r>
              <a:rPr lang="en-US" sz="1200" kern="1200" dirty="0" smtClean="0">
                <a:solidFill>
                  <a:schemeClr val="tx1"/>
                </a:solidFill>
                <a:latin typeface="+mn-lt"/>
                <a:ea typeface="+mn-ea"/>
                <a:cs typeface="+mn-cs"/>
              </a:rPr>
              <a:t> products throughout the entire United States. Solar </a:t>
            </a:r>
            <a:r>
              <a:rPr lang="en-US" sz="1200" kern="1200" dirty="0" err="1" smtClean="0">
                <a:solidFill>
                  <a:schemeClr val="tx1"/>
                </a:solidFill>
                <a:latin typeface="+mn-lt"/>
                <a:ea typeface="+mn-ea"/>
                <a:cs typeface="+mn-cs"/>
              </a:rPr>
              <a:t>Direct’s</a:t>
            </a:r>
            <a:r>
              <a:rPr lang="en-US" sz="1200" kern="1200" dirty="0" smtClean="0">
                <a:solidFill>
                  <a:schemeClr val="tx1"/>
                </a:solidFill>
                <a:latin typeface="+mn-lt"/>
                <a:ea typeface="+mn-ea"/>
                <a:cs typeface="+mn-cs"/>
              </a:rPr>
              <a:t> Contracting Division provides installations of residential and commercial projects throughout Florida, and is expanding into larger projects outside of Florida.</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70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71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With energy demand continually increasing, along with the need for new and clean energy sources, solar energy will definitely be an important part of the future energy mix. </a:t>
            </a:r>
          </a:p>
          <a:p>
            <a:r>
              <a:rPr lang="en-US" sz="1200" kern="1200" dirty="0" smtClean="0">
                <a:solidFill>
                  <a:schemeClr val="tx1"/>
                </a:solidFill>
                <a:latin typeface="+mn-lt"/>
                <a:ea typeface="+mn-ea"/>
                <a:cs typeface="+mn-cs"/>
              </a:rPr>
              <a:t>There are many reasons to believe that the future of solar energy is bright, the answer really lies in the hands of the world's citizens.  In a world largely governed by economics and politics, what ordinary citizens choose to buy and support will dictate the trends of the future. </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5 -- But just as swiftly, the World Wars – sandwiching the traumatic Great Depression – forced environmental concerns to the background of public thought. While the Sierra Club continued to grow rapidly and became instrumental in establishing many parks during these years, environmentalism as we know it today was not a concern for most Americans – or, consequently, the federal government.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C7789F-C46C-4956-99CC-05CE6236304A}"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Dale always has his contact info at the last slide</a:t>
            </a:r>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74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6 -- </a:t>
            </a:r>
            <a:r>
              <a:rPr lang="en-US" sz="1200" kern="1200" dirty="0" smtClean="0">
                <a:solidFill>
                  <a:schemeClr val="tx1"/>
                </a:solidFill>
                <a:latin typeface="+mn-lt"/>
                <a:ea typeface="+mn-ea"/>
                <a:cs typeface="+mn-cs"/>
              </a:rPr>
              <a:t>Sobering international events, catastrophic weather, visible climate change, war, gas shortages and scientific consensus legitimized environmental concerns during the early years of the new century.</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a:t>
            </a:r>
            <a:r>
              <a:rPr lang="en-US" sz="1200" kern="1200" dirty="0" smtClean="0">
                <a:solidFill>
                  <a:schemeClr val="tx1"/>
                </a:solidFill>
                <a:latin typeface="+mn-lt"/>
                <a:ea typeface="+mn-ea"/>
                <a:cs typeface="+mn-cs"/>
              </a:rPr>
              <a:t>Suddenly, the problems were obvious everywhere you looked: our food was chemically treated and genetically modified, our water was contaminated with toxic chemicals, our resources were running out, our wasteful habits were filling landfills, and gas prices were soaring – to name but a few key issues that have spurred millions to “go green”.</a:t>
            </a:r>
          </a:p>
          <a:p>
            <a:endParaRPr lang="en-US" dirty="0"/>
          </a:p>
        </p:txBody>
      </p:sp>
      <p:sp>
        <p:nvSpPr>
          <p:cNvPr id="4" name="Slide Number Placeholder 3"/>
          <p:cNvSpPr>
            <a:spLocks noGrp="1"/>
          </p:cNvSpPr>
          <p:nvPr>
            <p:ph type="sldNum" sz="quarter" idx="10"/>
          </p:nvPr>
        </p:nvSpPr>
        <p:spPr/>
        <p:txBody>
          <a:bodyPr/>
          <a:lstStyle/>
          <a:p>
            <a:fld id="{E2C7789F-C46C-4956-99CC-05CE6236304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D6EE5-5D5E-41D5-8DC9-DFF8DCE46ADB}" type="datetimeFigureOut">
              <a:rPr lang="en-US" smtClean="0"/>
              <a:pPr/>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6EE5-5D5E-41D5-8DC9-DFF8DCE46ADB}" type="datetimeFigureOut">
              <a:rPr lang="en-US" smtClean="0"/>
              <a:pPr/>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6EE5-5D5E-41D5-8DC9-DFF8DCE46ADB}" type="datetimeFigureOut">
              <a:rPr lang="en-US" smtClean="0"/>
              <a:pPr/>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6EE5-5D5E-41D5-8DC9-DFF8DCE46ADB}" type="datetimeFigureOut">
              <a:rPr lang="en-US" smtClean="0"/>
              <a:pPr/>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D6EE5-5D5E-41D5-8DC9-DFF8DCE46ADB}" type="datetimeFigureOut">
              <a:rPr lang="en-US" smtClean="0"/>
              <a:pPr/>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D6EE5-5D5E-41D5-8DC9-DFF8DCE46ADB}" type="datetimeFigureOut">
              <a:rPr lang="en-US" smtClean="0"/>
              <a:pPr/>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D6EE5-5D5E-41D5-8DC9-DFF8DCE46ADB}" type="datetimeFigureOut">
              <a:rPr lang="en-US" smtClean="0"/>
              <a:pPr/>
              <a:t>10/7/2012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D6EE5-5D5E-41D5-8DC9-DFF8DCE46ADB}" type="datetimeFigureOut">
              <a:rPr lang="en-US" smtClean="0"/>
              <a:pPr/>
              <a:t>10/7/2012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D6EE5-5D5E-41D5-8DC9-DFF8DCE46ADB}" type="datetimeFigureOut">
              <a:rPr lang="en-US" smtClean="0"/>
              <a:pPr/>
              <a:t>10/7/2012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D6EE5-5D5E-41D5-8DC9-DFF8DCE46ADB}" type="datetimeFigureOut">
              <a:rPr lang="en-US" smtClean="0"/>
              <a:pPr/>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D6EE5-5D5E-41D5-8DC9-DFF8DCE46ADB}" type="datetimeFigureOut">
              <a:rPr lang="en-US" smtClean="0"/>
              <a:pPr/>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9A021-9C8F-4EBA-8DD8-B4DC88C92F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1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D6EE5-5D5E-41D5-8DC9-DFF8DCE46ADB}" type="datetimeFigureOut">
              <a:rPr lang="en-US" smtClean="0"/>
              <a:pPr/>
              <a:t>10/7/2012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9A021-9C8F-4EBA-8DD8-B4DC88C92F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gif"/><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7.jpeg"/><Relationship Id="rId9" Type="http://schemas.openxmlformats.org/officeDocument/2006/relationships/image" Target="../media/image20.gif"/></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 Id="rId9" Type="http://schemas.openxmlformats.org/officeDocument/2006/relationships/image" Target="../media/image2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gif"/><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123RF-purchase-10876542_transparency.jpg"/>
          <p:cNvPicPr>
            <a:picLocks noChangeAspect="1"/>
          </p:cNvPicPr>
          <p:nvPr/>
        </p:nvPicPr>
        <p:blipFill>
          <a:blip r:embed="rId3" cstate="print"/>
          <a:stretch>
            <a:fillRect/>
          </a:stretch>
        </p:blipFill>
        <p:spPr>
          <a:xfrm>
            <a:off x="0" y="0"/>
            <a:ext cx="9143999" cy="6858000"/>
          </a:xfrm>
          <a:prstGeom prst="rect">
            <a:avLst/>
          </a:prstGeom>
        </p:spPr>
      </p:pic>
      <p:sp>
        <p:nvSpPr>
          <p:cNvPr id="2" name="Title 1"/>
          <p:cNvSpPr>
            <a:spLocks noGrp="1"/>
          </p:cNvSpPr>
          <p:nvPr>
            <p:ph type="ctrTitle"/>
          </p:nvPr>
        </p:nvSpPr>
        <p:spPr>
          <a:xfrm>
            <a:off x="2289310" y="4876800"/>
            <a:ext cx="5486400" cy="1752600"/>
          </a:xfrm>
        </p:spPr>
        <p:txBody>
          <a:bodyPr>
            <a:noAutofit/>
          </a:bodyPr>
          <a:lstStyle/>
          <a:p>
            <a:pPr algn="l"/>
            <a:r>
              <a:rPr lang="en-US" sz="1800" b="1" i="1" dirty="0" smtClean="0"/>
              <a:t>"I'd put my money on the sun and solar energy. What a source of power! I hope we don't have to wait until oil and coal run out before we tackle that.</a:t>
            </a:r>
            <a:r>
              <a:rPr lang="en-US" sz="1800" b="1" dirty="0" smtClean="0"/>
              <a:t>“</a:t>
            </a:r>
            <a:endParaRPr lang="en-US" sz="1800" b="1" dirty="0"/>
          </a:p>
        </p:txBody>
      </p:sp>
      <p:sp>
        <p:nvSpPr>
          <p:cNvPr id="3" name="Subtitle 2"/>
          <p:cNvSpPr>
            <a:spLocks noGrp="1"/>
          </p:cNvSpPr>
          <p:nvPr>
            <p:ph type="subTitle" idx="1"/>
          </p:nvPr>
        </p:nvSpPr>
        <p:spPr>
          <a:xfrm>
            <a:off x="304800" y="1371600"/>
            <a:ext cx="8458200" cy="457200"/>
          </a:xfrm>
        </p:spPr>
        <p:txBody>
          <a:bodyPr>
            <a:normAutofit/>
          </a:bodyPr>
          <a:lstStyle/>
          <a:p>
            <a:r>
              <a:rPr lang="en-US" sz="2200" dirty="0" smtClean="0">
                <a:solidFill>
                  <a:schemeClr val="tx1">
                    <a:lumMod val="65000"/>
                    <a:lumOff val="35000"/>
                  </a:schemeClr>
                </a:solidFill>
              </a:rPr>
              <a:t>A presentation by Solar Direct</a:t>
            </a:r>
            <a:endParaRPr lang="en-US" sz="2200" dirty="0">
              <a:solidFill>
                <a:schemeClr val="tx1">
                  <a:lumMod val="65000"/>
                  <a:lumOff val="35000"/>
                </a:schemeClr>
              </a:solidFill>
            </a:endParaRPr>
          </a:p>
        </p:txBody>
      </p:sp>
      <p:sp>
        <p:nvSpPr>
          <p:cNvPr id="4" name="TextBox 3"/>
          <p:cNvSpPr txBox="1"/>
          <p:nvPr/>
        </p:nvSpPr>
        <p:spPr>
          <a:xfrm>
            <a:off x="304800" y="587514"/>
            <a:ext cx="8534400"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000" b="1" dirty="0" smtClean="0"/>
              <a:t> Solar Energy Boom or Bust?</a:t>
            </a:r>
            <a:r>
              <a:rPr lang="en-US" sz="4000" dirty="0" smtClean="0"/>
              <a:t>  </a:t>
            </a:r>
            <a:endParaRPr lang="en-US" sz="4000" dirty="0"/>
          </a:p>
        </p:txBody>
      </p:sp>
      <p:pic>
        <p:nvPicPr>
          <p:cNvPr id="9" name="Picture 8" descr="edision-photo-gray.jpg"/>
          <p:cNvPicPr>
            <a:picLocks noChangeAspect="1"/>
          </p:cNvPicPr>
          <p:nvPr/>
        </p:nvPicPr>
        <p:blipFill>
          <a:blip r:embed="rId4" cstate="print"/>
          <a:stretch>
            <a:fillRect/>
          </a:stretch>
        </p:blipFill>
        <p:spPr>
          <a:xfrm>
            <a:off x="917710" y="5105400"/>
            <a:ext cx="1143000" cy="1342004"/>
          </a:xfrm>
          <a:prstGeom prst="rect">
            <a:avLst/>
          </a:prstGeom>
        </p:spPr>
      </p:pic>
      <p:sp>
        <p:nvSpPr>
          <p:cNvPr id="14" name="Rectangle 13"/>
          <p:cNvSpPr/>
          <p:nvPr/>
        </p:nvSpPr>
        <p:spPr>
          <a:xfrm>
            <a:off x="5642110" y="6324600"/>
            <a:ext cx="2459135" cy="369332"/>
          </a:xfrm>
          <a:prstGeom prst="rect">
            <a:avLst/>
          </a:prstGeom>
        </p:spPr>
        <p:txBody>
          <a:bodyPr wrap="none">
            <a:spAutoFit/>
          </a:bodyPr>
          <a:lstStyle/>
          <a:p>
            <a:r>
              <a:rPr lang="en-US" b="1" dirty="0" smtClean="0"/>
              <a:t>— Thomas Edison, 1931</a:t>
            </a:r>
            <a:endParaRPr lang="en-US" b="1" dirty="0"/>
          </a:p>
        </p:txBody>
      </p:sp>
      <p:pic>
        <p:nvPicPr>
          <p:cNvPr id="18" name="Picture 17" descr="sd_logo_RGB.png"/>
          <p:cNvPicPr>
            <a:picLocks noChangeAspect="1"/>
          </p:cNvPicPr>
          <p:nvPr/>
        </p:nvPicPr>
        <p:blipFill>
          <a:blip r:embed="rId5" cstate="print"/>
          <a:stretch>
            <a:fillRect/>
          </a:stretch>
        </p:blipFill>
        <p:spPr>
          <a:xfrm>
            <a:off x="2590800" y="1815059"/>
            <a:ext cx="3856893" cy="1232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0400" y="1676400"/>
            <a:ext cx="25908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History</a:t>
            </a:r>
            <a:br>
              <a:rPr lang="en-US" sz="3800" b="1" dirty="0" smtClean="0">
                <a:solidFill>
                  <a:schemeClr val="bg1">
                    <a:lumMod val="95000"/>
                  </a:schemeClr>
                </a:solidFill>
              </a:rPr>
            </a:br>
            <a:r>
              <a:rPr lang="en-US" sz="3800" b="1" dirty="0" smtClean="0">
                <a:solidFill>
                  <a:schemeClr val="bg1">
                    <a:lumMod val="95000"/>
                  </a:schemeClr>
                </a:solidFill>
              </a:rPr>
              <a:t>of Solar</a:t>
            </a:r>
            <a:endParaRPr lang="en-US" sz="3200" dirty="0">
              <a:solidFill>
                <a:schemeClr val="bg1">
                  <a:lumMod val="95000"/>
                </a:schemeClr>
              </a:solidFill>
            </a:endParaRPr>
          </a:p>
        </p:txBody>
      </p:sp>
      <p:sp>
        <p:nvSpPr>
          <p:cNvPr id="7" name="TextBox 6"/>
          <p:cNvSpPr txBox="1"/>
          <p:nvPr/>
        </p:nvSpPr>
        <p:spPr>
          <a:xfrm>
            <a:off x="304800" y="4800600"/>
            <a:ext cx="8610600"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smtClean="0"/>
              <a:t>Milestones in the historical development of solar technology</a:t>
            </a:r>
            <a:endParaRPr lang="en-US" sz="2400" dirty="0"/>
          </a:p>
        </p:txBody>
      </p:sp>
      <p:pic>
        <p:nvPicPr>
          <p:cNvPr id="10" name="Picture 9" descr="milestones.png"/>
          <p:cNvPicPr>
            <a:picLocks noChangeAspect="1"/>
          </p:cNvPicPr>
          <p:nvPr/>
        </p:nvPicPr>
        <p:blipFill>
          <a:blip r:embed="rId3" cstate="print"/>
          <a:stretch>
            <a:fillRect/>
          </a:stretch>
        </p:blipFill>
        <p:spPr>
          <a:xfrm>
            <a:off x="0" y="2093976"/>
            <a:ext cx="9144000" cy="26700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71101_tmp_solar_car1.jpg"/>
          <p:cNvPicPr>
            <a:picLocks noChangeAspect="1"/>
          </p:cNvPicPr>
          <p:nvPr/>
        </p:nvPicPr>
        <p:blipFill>
          <a:blip r:embed="rId3" cstate="print"/>
          <a:stretch>
            <a:fillRect/>
          </a:stretch>
        </p:blipFill>
        <p:spPr>
          <a:xfrm>
            <a:off x="3962400" y="3276600"/>
            <a:ext cx="4762500" cy="3162300"/>
          </a:xfrm>
          <a:prstGeom prst="rect">
            <a:avLst/>
          </a:prstGeom>
          <a:ln w="28575">
            <a:solidFill>
              <a:schemeClr val="tx1"/>
            </a:solidFill>
          </a:ln>
        </p:spPr>
      </p:pic>
      <p:sp>
        <p:nvSpPr>
          <p:cNvPr id="6" name="TextBox 5"/>
          <p:cNvSpPr txBox="1"/>
          <p:nvPr/>
        </p:nvSpPr>
        <p:spPr>
          <a:xfrm>
            <a:off x="914400" y="4191000"/>
            <a:ext cx="2514600" cy="1384995"/>
          </a:xfrm>
          <a:prstGeom prst="rect">
            <a:avLst/>
          </a:prstGeom>
          <a:noFill/>
        </p:spPr>
        <p:txBody>
          <a:bodyPr wrap="square" rtlCol="0">
            <a:spAutoFit/>
          </a:bodyPr>
          <a:lstStyle/>
          <a:p>
            <a:r>
              <a:rPr lang="en-US" sz="2800" b="1" dirty="0" smtClean="0"/>
              <a:t>Solar technology isn’t new</a:t>
            </a:r>
            <a:endParaRPr lang="en-US" sz="2800" b="1" dirty="0"/>
          </a:p>
        </p:txBody>
      </p:sp>
      <p:sp>
        <p:nvSpPr>
          <p:cNvPr id="7" name="Rectangle 6"/>
          <p:cNvSpPr/>
          <p:nvPr/>
        </p:nvSpPr>
        <p:spPr>
          <a:xfrm>
            <a:off x="5334000" y="914400"/>
            <a:ext cx="2045047" cy="461665"/>
          </a:xfrm>
          <a:prstGeom prst="rect">
            <a:avLst/>
          </a:prstGeom>
        </p:spPr>
        <p:txBody>
          <a:bodyPr wrap="none">
            <a:spAutoFit/>
          </a:bodyPr>
          <a:lstStyle/>
          <a:p>
            <a:r>
              <a:rPr lang="en-US" sz="2400" dirty="0" smtClean="0"/>
              <a:t>7</a:t>
            </a:r>
            <a:r>
              <a:rPr lang="en-US" sz="2400" baseline="30000" dirty="0" smtClean="0"/>
              <a:t>th</a:t>
            </a:r>
            <a:r>
              <a:rPr lang="en-US" sz="2400" dirty="0" smtClean="0"/>
              <a:t> Century </a:t>
            </a:r>
            <a:r>
              <a:rPr lang="en-US" sz="2400" dirty="0" err="1" smtClean="0"/>
              <a:t>B.C</a:t>
            </a:r>
            <a:endParaRPr lang="en-US" sz="2400" dirty="0"/>
          </a:p>
        </p:txBody>
      </p:sp>
      <p:sp>
        <p:nvSpPr>
          <p:cNvPr id="8" name="TextBox 7"/>
          <p:cNvSpPr txBox="1"/>
          <p:nvPr/>
        </p:nvSpPr>
        <p:spPr>
          <a:xfrm>
            <a:off x="7772400" y="2743200"/>
            <a:ext cx="913007" cy="461665"/>
          </a:xfrm>
          <a:prstGeom prst="rect">
            <a:avLst/>
          </a:prstGeom>
          <a:noFill/>
        </p:spPr>
        <p:txBody>
          <a:bodyPr wrap="none" rtlCol="0">
            <a:spAutoFit/>
          </a:bodyPr>
          <a:lstStyle/>
          <a:p>
            <a:r>
              <a:rPr lang="en-US" sz="2400" dirty="0" smtClean="0"/>
              <a:t>Today</a:t>
            </a:r>
            <a:endParaRPr lang="en-US" sz="2400" dirty="0"/>
          </a:p>
        </p:txBody>
      </p:sp>
      <p:pic>
        <p:nvPicPr>
          <p:cNvPr id="10" name="Picture 9" descr="wpedf3e7d3_05_06.jpg"/>
          <p:cNvPicPr>
            <a:picLocks noChangeAspect="1"/>
          </p:cNvPicPr>
          <p:nvPr/>
        </p:nvPicPr>
        <p:blipFill>
          <a:blip r:embed="rId4" cstate="print"/>
          <a:stretch>
            <a:fillRect/>
          </a:stretch>
        </p:blipFill>
        <p:spPr>
          <a:xfrm>
            <a:off x="609600" y="457200"/>
            <a:ext cx="4572000" cy="2474535"/>
          </a:xfrm>
          <a:prstGeom prst="rect">
            <a:avLst/>
          </a:prstGeom>
          <a:ln w="28575">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gravingmirrorbig (1).jpg"/>
          <p:cNvPicPr>
            <a:picLocks noChangeAspect="1"/>
          </p:cNvPicPr>
          <p:nvPr/>
        </p:nvPicPr>
        <p:blipFill>
          <a:blip r:embed="rId3" cstate="print"/>
          <a:stretch>
            <a:fillRect/>
          </a:stretch>
        </p:blipFill>
        <p:spPr>
          <a:xfrm>
            <a:off x="609600" y="762000"/>
            <a:ext cx="2654915" cy="1976437"/>
          </a:xfrm>
          <a:prstGeom prst="rect">
            <a:avLst/>
          </a:prstGeom>
          <a:ln w="28575">
            <a:solidFill>
              <a:schemeClr val="tx1"/>
            </a:solidFill>
          </a:ln>
        </p:spPr>
      </p:pic>
      <p:sp>
        <p:nvSpPr>
          <p:cNvPr id="5" name="Rectangle 4"/>
          <p:cNvSpPr/>
          <p:nvPr/>
        </p:nvSpPr>
        <p:spPr>
          <a:xfrm>
            <a:off x="533400" y="2895600"/>
            <a:ext cx="2743201" cy="646331"/>
          </a:xfrm>
          <a:prstGeom prst="rect">
            <a:avLst/>
          </a:prstGeom>
        </p:spPr>
        <p:txBody>
          <a:bodyPr wrap="square">
            <a:spAutoFit/>
          </a:bodyPr>
          <a:lstStyle/>
          <a:p>
            <a:pPr algn="ctr"/>
            <a:r>
              <a:rPr lang="en-US" dirty="0" smtClean="0"/>
              <a:t>Greek Scientist Archimedes</a:t>
            </a:r>
          </a:p>
          <a:p>
            <a:pPr algn="ctr"/>
            <a:r>
              <a:rPr lang="en-US" dirty="0" smtClean="0"/>
              <a:t> 212 BC</a:t>
            </a:r>
            <a:endParaRPr lang="en-US" dirty="0"/>
          </a:p>
        </p:txBody>
      </p:sp>
      <p:pic>
        <p:nvPicPr>
          <p:cNvPr id="6" name="Picture 5" descr="ancient-roman-bathhouses.jpg"/>
          <p:cNvPicPr>
            <a:picLocks noChangeAspect="1"/>
          </p:cNvPicPr>
          <p:nvPr/>
        </p:nvPicPr>
        <p:blipFill>
          <a:blip r:embed="rId4" cstate="print"/>
          <a:stretch>
            <a:fillRect/>
          </a:stretch>
        </p:blipFill>
        <p:spPr>
          <a:xfrm>
            <a:off x="3429000" y="2819400"/>
            <a:ext cx="5080000" cy="3175000"/>
          </a:xfrm>
          <a:prstGeom prst="rect">
            <a:avLst/>
          </a:prstGeom>
          <a:ln w="28575">
            <a:solidFill>
              <a:schemeClr val="tx1"/>
            </a:solidFill>
          </a:ln>
        </p:spPr>
      </p:pic>
      <p:sp>
        <p:nvSpPr>
          <p:cNvPr id="7" name="Rectangle 6"/>
          <p:cNvSpPr/>
          <p:nvPr/>
        </p:nvSpPr>
        <p:spPr>
          <a:xfrm>
            <a:off x="6400800" y="2362200"/>
            <a:ext cx="2038891" cy="369332"/>
          </a:xfrm>
          <a:prstGeom prst="rect">
            <a:avLst/>
          </a:prstGeom>
        </p:spPr>
        <p:txBody>
          <a:bodyPr wrap="none">
            <a:spAutoFit/>
          </a:bodyPr>
          <a:lstStyle/>
          <a:p>
            <a:r>
              <a:rPr lang="en-US" dirty="0" smtClean="0"/>
              <a:t>Roman bathhouses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ll Solar Engineer.jpg"/>
          <p:cNvPicPr>
            <a:picLocks noChangeAspect="1"/>
          </p:cNvPicPr>
          <p:nvPr/>
        </p:nvPicPr>
        <p:blipFill>
          <a:blip r:embed="rId3" cstate="print"/>
          <a:stretch>
            <a:fillRect/>
          </a:stretch>
        </p:blipFill>
        <p:spPr>
          <a:xfrm>
            <a:off x="3352800" y="1143000"/>
            <a:ext cx="3333750" cy="2667000"/>
          </a:xfrm>
          <a:prstGeom prst="rect">
            <a:avLst/>
          </a:prstGeom>
          <a:ln w="28575">
            <a:solidFill>
              <a:schemeClr val="tx1"/>
            </a:solidFill>
          </a:ln>
        </p:spPr>
      </p:pic>
      <p:sp>
        <p:nvSpPr>
          <p:cNvPr id="5" name="Rectangle 4"/>
          <p:cNvSpPr/>
          <p:nvPr/>
        </p:nvSpPr>
        <p:spPr>
          <a:xfrm>
            <a:off x="3276600" y="3962400"/>
            <a:ext cx="3429000" cy="1200329"/>
          </a:xfrm>
          <a:prstGeom prst="rect">
            <a:avLst/>
          </a:prstGeom>
        </p:spPr>
        <p:txBody>
          <a:bodyPr wrap="square">
            <a:spAutoFit/>
          </a:bodyPr>
          <a:lstStyle/>
          <a:p>
            <a:r>
              <a:rPr lang="en-US" dirty="0" smtClean="0"/>
              <a:t>Bell Telephone Laboratories produced a silicon solar cell with 4% efficiency and later achieved 11% efficiency.</a:t>
            </a:r>
            <a:endParaRPr lang="en-US" dirty="0"/>
          </a:p>
        </p:txBody>
      </p:sp>
      <p:pic>
        <p:nvPicPr>
          <p:cNvPr id="6" name="Picture 5" descr="untitled.png"/>
          <p:cNvPicPr>
            <a:picLocks noChangeAspect="1"/>
          </p:cNvPicPr>
          <p:nvPr/>
        </p:nvPicPr>
        <p:blipFill>
          <a:blip r:embed="rId4" cstate="print"/>
          <a:stretch>
            <a:fillRect/>
          </a:stretch>
        </p:blipFill>
        <p:spPr>
          <a:xfrm>
            <a:off x="381000" y="304800"/>
            <a:ext cx="2743200" cy="2807530"/>
          </a:xfrm>
          <a:prstGeom prst="rect">
            <a:avLst/>
          </a:prstGeom>
          <a:ln w="28575">
            <a:solidFill>
              <a:schemeClr val="tx1"/>
            </a:solidFill>
          </a:ln>
        </p:spPr>
      </p:pic>
      <p:sp>
        <p:nvSpPr>
          <p:cNvPr id="7" name="Rectangle 6"/>
          <p:cNvSpPr/>
          <p:nvPr/>
        </p:nvSpPr>
        <p:spPr>
          <a:xfrm>
            <a:off x="381000" y="3276600"/>
            <a:ext cx="2743200" cy="1477328"/>
          </a:xfrm>
          <a:prstGeom prst="rect">
            <a:avLst/>
          </a:prstGeom>
        </p:spPr>
        <p:txBody>
          <a:bodyPr wrap="square">
            <a:spAutoFit/>
          </a:bodyPr>
          <a:lstStyle/>
          <a:p>
            <a:r>
              <a:rPr lang="en-US" dirty="0" smtClean="0"/>
              <a:t>In 1954 Daryl Chapin, Calvin Fuller, and Gerald Pearson develop the silicon photovoltaic (PV) cell at Bell Labs</a:t>
            </a:r>
            <a:endParaRPr lang="en-US" dirty="0"/>
          </a:p>
        </p:txBody>
      </p:sp>
      <p:sp>
        <p:nvSpPr>
          <p:cNvPr id="8" name="Rectangle 7"/>
          <p:cNvSpPr/>
          <p:nvPr/>
        </p:nvSpPr>
        <p:spPr>
          <a:xfrm>
            <a:off x="7010400" y="3657600"/>
            <a:ext cx="1752600" cy="2862322"/>
          </a:xfrm>
          <a:prstGeom prst="rect">
            <a:avLst/>
          </a:prstGeom>
        </p:spPr>
        <p:txBody>
          <a:bodyPr wrap="square">
            <a:spAutoFit/>
          </a:bodyPr>
          <a:lstStyle/>
          <a:p>
            <a:r>
              <a:rPr lang="en-US" dirty="0" smtClean="0"/>
              <a:t>Western Electric began to sell commercial licenses for silicon photovoltaic technologies like the solar powered radio above</a:t>
            </a:r>
            <a:endParaRPr lang="en-US" dirty="0"/>
          </a:p>
        </p:txBody>
      </p:sp>
      <p:pic>
        <p:nvPicPr>
          <p:cNvPr id="9" name="Picture 8" descr="image_3.jpg"/>
          <p:cNvPicPr>
            <a:picLocks noChangeAspect="1"/>
          </p:cNvPicPr>
          <p:nvPr/>
        </p:nvPicPr>
        <p:blipFill>
          <a:blip r:embed="rId5" cstate="print"/>
          <a:stretch>
            <a:fillRect/>
          </a:stretch>
        </p:blipFill>
        <p:spPr>
          <a:xfrm>
            <a:off x="7162800" y="1905000"/>
            <a:ext cx="1352550" cy="1485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pe8c1c2c1_05_06.jpg"/>
          <p:cNvPicPr>
            <a:picLocks noChangeAspect="1"/>
          </p:cNvPicPr>
          <p:nvPr/>
        </p:nvPicPr>
        <p:blipFill>
          <a:blip r:embed="rId3" cstate="print"/>
          <a:stretch>
            <a:fillRect/>
          </a:stretch>
        </p:blipFill>
        <p:spPr>
          <a:xfrm>
            <a:off x="685800" y="381000"/>
            <a:ext cx="6400800" cy="2787978"/>
          </a:xfrm>
          <a:prstGeom prst="rect">
            <a:avLst/>
          </a:prstGeom>
        </p:spPr>
      </p:pic>
      <p:sp>
        <p:nvSpPr>
          <p:cNvPr id="6" name="Rectangle 5"/>
          <p:cNvSpPr/>
          <p:nvPr/>
        </p:nvSpPr>
        <p:spPr>
          <a:xfrm>
            <a:off x="533400" y="4419600"/>
            <a:ext cx="7315200" cy="1477328"/>
          </a:xfrm>
          <a:prstGeom prst="rect">
            <a:avLst/>
          </a:prstGeom>
        </p:spPr>
        <p:txBody>
          <a:bodyPr wrap="square">
            <a:spAutoFit/>
          </a:bodyPr>
          <a:lstStyle/>
          <a:p>
            <a:r>
              <a:rPr lang="en-US" dirty="0" smtClean="0"/>
              <a:t>Architect </a:t>
            </a:r>
            <a:r>
              <a:rPr lang="en-US" b="1" dirty="0" smtClean="0"/>
              <a:t>Frank </a:t>
            </a:r>
            <a:r>
              <a:rPr lang="en-US" b="1" dirty="0" err="1" smtClean="0"/>
              <a:t>Bridgers</a:t>
            </a:r>
            <a:r>
              <a:rPr lang="en-US" b="1" dirty="0" smtClean="0"/>
              <a:t> </a:t>
            </a:r>
            <a:r>
              <a:rPr lang="en-US" dirty="0" smtClean="0"/>
              <a:t>designed the world’s first commercial office building using solar water heating and passive design. This solar system has been continuously operating since that time and the </a:t>
            </a:r>
            <a:r>
              <a:rPr lang="en-US" dirty="0" err="1" smtClean="0"/>
              <a:t>Bridgers</a:t>
            </a:r>
            <a:r>
              <a:rPr lang="en-US" dirty="0" smtClean="0"/>
              <a:t>-Paxton Building, is now in the National Historic Register as the world’s first solar heated </a:t>
            </a:r>
            <a:r>
              <a:rPr lang="en-US" smtClean="0"/>
              <a:t>office building.</a:t>
            </a:r>
            <a:endParaRPr lang="en-US" dirty="0"/>
          </a:p>
        </p:txBody>
      </p:sp>
      <p:sp>
        <p:nvSpPr>
          <p:cNvPr id="7" name="Rectangle 6"/>
          <p:cNvSpPr/>
          <p:nvPr/>
        </p:nvSpPr>
        <p:spPr>
          <a:xfrm>
            <a:off x="533401" y="3429001"/>
            <a:ext cx="6172200" cy="646331"/>
          </a:xfrm>
          <a:prstGeom prst="rect">
            <a:avLst/>
          </a:prstGeom>
        </p:spPr>
        <p:txBody>
          <a:bodyPr wrap="square">
            <a:spAutoFit/>
          </a:bodyPr>
          <a:lstStyle/>
          <a:p>
            <a:r>
              <a:rPr lang="en-US" b="1" dirty="0" smtClean="0"/>
              <a:t>The world’s first commercial office building using solar water heating and passive design </a:t>
            </a:r>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nguard_tv3.jpg"/>
          <p:cNvPicPr>
            <a:picLocks noChangeAspect="1"/>
          </p:cNvPicPr>
          <p:nvPr/>
        </p:nvPicPr>
        <p:blipFill>
          <a:blip r:embed="rId3" cstate="print"/>
          <a:stretch>
            <a:fillRect/>
          </a:stretch>
        </p:blipFill>
        <p:spPr>
          <a:xfrm>
            <a:off x="4648200" y="228600"/>
            <a:ext cx="3316574" cy="3429000"/>
          </a:xfrm>
          <a:prstGeom prst="rect">
            <a:avLst/>
          </a:prstGeom>
          <a:ln w="28575">
            <a:solidFill>
              <a:schemeClr val="tx1"/>
            </a:solidFill>
          </a:ln>
        </p:spPr>
      </p:pic>
      <p:pic>
        <p:nvPicPr>
          <p:cNvPr id="5" name="Picture 4" descr="471px-Explorer_III.jpg"/>
          <p:cNvPicPr>
            <a:picLocks noChangeAspect="1"/>
          </p:cNvPicPr>
          <p:nvPr/>
        </p:nvPicPr>
        <p:blipFill>
          <a:blip r:embed="rId4" cstate="print"/>
          <a:stretch>
            <a:fillRect/>
          </a:stretch>
        </p:blipFill>
        <p:spPr>
          <a:xfrm>
            <a:off x="1143000" y="4029018"/>
            <a:ext cx="1557839" cy="1981200"/>
          </a:xfrm>
          <a:prstGeom prst="rect">
            <a:avLst/>
          </a:prstGeom>
          <a:ln w="28575">
            <a:solidFill>
              <a:schemeClr val="tx1"/>
            </a:solidFill>
          </a:ln>
        </p:spPr>
      </p:pic>
      <p:pic>
        <p:nvPicPr>
          <p:cNvPr id="6" name="Picture 5" descr="vanguard2.jpg"/>
          <p:cNvPicPr>
            <a:picLocks noChangeAspect="1"/>
          </p:cNvPicPr>
          <p:nvPr/>
        </p:nvPicPr>
        <p:blipFill>
          <a:blip r:embed="rId5" cstate="print"/>
          <a:stretch>
            <a:fillRect/>
          </a:stretch>
        </p:blipFill>
        <p:spPr>
          <a:xfrm>
            <a:off x="2971800" y="4629474"/>
            <a:ext cx="2133600" cy="1380744"/>
          </a:xfrm>
          <a:prstGeom prst="rect">
            <a:avLst/>
          </a:prstGeom>
          <a:ln w="28575">
            <a:solidFill>
              <a:schemeClr val="tx1"/>
            </a:solidFill>
          </a:ln>
        </p:spPr>
      </p:pic>
      <p:pic>
        <p:nvPicPr>
          <p:cNvPr id="7" name="Picture 6" descr="sputnik3.jpg"/>
          <p:cNvPicPr>
            <a:picLocks noChangeAspect="1"/>
          </p:cNvPicPr>
          <p:nvPr/>
        </p:nvPicPr>
        <p:blipFill>
          <a:blip r:embed="rId6" cstate="print"/>
          <a:stretch>
            <a:fillRect/>
          </a:stretch>
        </p:blipFill>
        <p:spPr>
          <a:xfrm>
            <a:off x="5486400" y="4419600"/>
            <a:ext cx="2133600" cy="1590618"/>
          </a:xfrm>
          <a:prstGeom prst="rect">
            <a:avLst/>
          </a:prstGeom>
          <a:ln w="28575">
            <a:solidFill>
              <a:schemeClr val="tx1"/>
            </a:solidFill>
          </a:ln>
        </p:spPr>
      </p:pic>
      <p:sp>
        <p:nvSpPr>
          <p:cNvPr id="8" name="Rectangle 7"/>
          <p:cNvSpPr/>
          <p:nvPr/>
        </p:nvSpPr>
        <p:spPr>
          <a:xfrm>
            <a:off x="4953000" y="3733800"/>
            <a:ext cx="2617383" cy="369332"/>
          </a:xfrm>
          <a:prstGeom prst="rect">
            <a:avLst/>
          </a:prstGeom>
        </p:spPr>
        <p:txBody>
          <a:bodyPr wrap="none">
            <a:spAutoFit/>
          </a:bodyPr>
          <a:lstStyle/>
          <a:p>
            <a:r>
              <a:rPr lang="en-US" dirty="0" smtClean="0"/>
              <a:t>Vanguard I space satellite </a:t>
            </a:r>
            <a:endParaRPr lang="en-US" dirty="0"/>
          </a:p>
        </p:txBody>
      </p:sp>
      <p:sp>
        <p:nvSpPr>
          <p:cNvPr id="9" name="Rectangle 8"/>
          <p:cNvSpPr/>
          <p:nvPr/>
        </p:nvSpPr>
        <p:spPr>
          <a:xfrm>
            <a:off x="1326147" y="6096000"/>
            <a:ext cx="1191545" cy="369332"/>
          </a:xfrm>
          <a:prstGeom prst="rect">
            <a:avLst/>
          </a:prstGeom>
        </p:spPr>
        <p:txBody>
          <a:bodyPr wrap="none">
            <a:spAutoFit/>
          </a:bodyPr>
          <a:lstStyle/>
          <a:p>
            <a:pPr algn="ctr"/>
            <a:r>
              <a:rPr lang="en-US" dirty="0" smtClean="0"/>
              <a:t>Explorer III</a:t>
            </a:r>
            <a:endParaRPr lang="en-US" dirty="0"/>
          </a:p>
        </p:txBody>
      </p:sp>
      <p:sp>
        <p:nvSpPr>
          <p:cNvPr id="10" name="Rectangle 9"/>
          <p:cNvSpPr/>
          <p:nvPr/>
        </p:nvSpPr>
        <p:spPr>
          <a:xfrm>
            <a:off x="3416443" y="6096000"/>
            <a:ext cx="1244315" cy="369332"/>
          </a:xfrm>
          <a:prstGeom prst="rect">
            <a:avLst/>
          </a:prstGeom>
        </p:spPr>
        <p:txBody>
          <a:bodyPr wrap="none">
            <a:spAutoFit/>
          </a:bodyPr>
          <a:lstStyle/>
          <a:p>
            <a:pPr algn="ctr"/>
            <a:r>
              <a:rPr lang="en-US" dirty="0" smtClean="0"/>
              <a:t>Vanguard II</a:t>
            </a:r>
            <a:endParaRPr lang="en-US" dirty="0"/>
          </a:p>
        </p:txBody>
      </p:sp>
      <p:sp>
        <p:nvSpPr>
          <p:cNvPr id="11" name="Rectangle 10"/>
          <p:cNvSpPr/>
          <p:nvPr/>
        </p:nvSpPr>
        <p:spPr>
          <a:xfrm>
            <a:off x="5996798" y="6096000"/>
            <a:ext cx="1112805" cy="369332"/>
          </a:xfrm>
          <a:prstGeom prst="rect">
            <a:avLst/>
          </a:prstGeom>
        </p:spPr>
        <p:txBody>
          <a:bodyPr wrap="none">
            <a:spAutoFit/>
          </a:bodyPr>
          <a:lstStyle/>
          <a:p>
            <a:pPr algn="ctr"/>
            <a:r>
              <a:rPr lang="en-US" dirty="0" smtClean="0"/>
              <a:t>Sputnik 3 </a:t>
            </a:r>
            <a:endParaRPr lang="en-US" dirty="0"/>
          </a:p>
        </p:txBody>
      </p:sp>
      <p:sp>
        <p:nvSpPr>
          <p:cNvPr id="12" name="Rectangle 11"/>
          <p:cNvSpPr/>
          <p:nvPr/>
        </p:nvSpPr>
        <p:spPr>
          <a:xfrm>
            <a:off x="990600" y="1524000"/>
            <a:ext cx="2743200" cy="1200329"/>
          </a:xfrm>
          <a:prstGeom prst="rect">
            <a:avLst/>
          </a:prstGeom>
        </p:spPr>
        <p:txBody>
          <a:bodyPr wrap="square">
            <a:spAutoFit/>
          </a:bodyPr>
          <a:lstStyle/>
          <a:p>
            <a:r>
              <a:rPr lang="en-US" sz="2400" b="1" dirty="0" smtClean="0"/>
              <a:t>P</a:t>
            </a:r>
            <a:r>
              <a:rPr lang="en-US" sz="2400" b="1" dirty="0" smtClean="0"/>
              <a:t>hotovoltaic </a:t>
            </a:r>
            <a:r>
              <a:rPr lang="en-US" sz="2400" b="1" dirty="0" smtClean="0"/>
              <a:t>cells for </a:t>
            </a:r>
            <a:r>
              <a:rPr lang="en-US" sz="2400" b="1" dirty="0" smtClean="0"/>
              <a:t>orbiting earth </a:t>
            </a:r>
            <a:r>
              <a:rPr lang="en-US" sz="2400" b="1" dirty="0" smtClean="0"/>
              <a:t>satellites. </a:t>
            </a:r>
            <a:endParaRPr lang="en-US" sz="2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exible-solar-panel.jpg"/>
          <p:cNvPicPr>
            <a:picLocks noChangeAspect="1"/>
          </p:cNvPicPr>
          <p:nvPr/>
        </p:nvPicPr>
        <p:blipFill>
          <a:blip r:embed="rId3" cstate="print"/>
          <a:stretch>
            <a:fillRect/>
          </a:stretch>
        </p:blipFill>
        <p:spPr>
          <a:xfrm>
            <a:off x="381000" y="4114800"/>
            <a:ext cx="2057400" cy="1525415"/>
          </a:xfrm>
          <a:prstGeom prst="rect">
            <a:avLst/>
          </a:prstGeom>
        </p:spPr>
      </p:pic>
      <p:pic>
        <p:nvPicPr>
          <p:cNvPr id="2" name="Picture 1" descr="solar-thermal-power.jpg"/>
          <p:cNvPicPr>
            <a:picLocks noChangeAspect="1"/>
          </p:cNvPicPr>
          <p:nvPr/>
        </p:nvPicPr>
        <p:blipFill>
          <a:blip r:embed="rId4" cstate="print"/>
          <a:stretch>
            <a:fillRect/>
          </a:stretch>
        </p:blipFill>
        <p:spPr>
          <a:xfrm>
            <a:off x="2666999" y="4128588"/>
            <a:ext cx="3331364" cy="2196012"/>
          </a:xfrm>
          <a:prstGeom prst="rect">
            <a:avLst/>
          </a:prstGeom>
        </p:spPr>
      </p:pic>
      <p:pic>
        <p:nvPicPr>
          <p:cNvPr id="3" name="Picture 2" descr="brightsource-solar-mojave2.jpg"/>
          <p:cNvPicPr>
            <a:picLocks noChangeAspect="1"/>
          </p:cNvPicPr>
          <p:nvPr/>
        </p:nvPicPr>
        <p:blipFill>
          <a:blip r:embed="rId5" cstate="print"/>
          <a:stretch>
            <a:fillRect/>
          </a:stretch>
        </p:blipFill>
        <p:spPr>
          <a:xfrm>
            <a:off x="6134638" y="4128588"/>
            <a:ext cx="2704562" cy="2133600"/>
          </a:xfrm>
          <a:prstGeom prst="rect">
            <a:avLst/>
          </a:prstGeom>
        </p:spPr>
      </p:pic>
      <p:pic>
        <p:nvPicPr>
          <p:cNvPr id="6" name="Picture 5" descr="950650.jpg"/>
          <p:cNvPicPr>
            <a:picLocks noChangeAspect="1"/>
          </p:cNvPicPr>
          <p:nvPr/>
        </p:nvPicPr>
        <p:blipFill>
          <a:blip r:embed="rId6" cstate="print"/>
          <a:stretch>
            <a:fillRect/>
          </a:stretch>
        </p:blipFill>
        <p:spPr>
          <a:xfrm>
            <a:off x="2667000" y="1676400"/>
            <a:ext cx="3328693" cy="2221902"/>
          </a:xfrm>
          <a:prstGeom prst="rect">
            <a:avLst/>
          </a:prstGeom>
        </p:spPr>
      </p:pic>
      <p:pic>
        <p:nvPicPr>
          <p:cNvPr id="7" name="Picture 6" descr="iStock_000009006745Small.jpg"/>
          <p:cNvPicPr>
            <a:picLocks noChangeAspect="1"/>
          </p:cNvPicPr>
          <p:nvPr/>
        </p:nvPicPr>
        <p:blipFill>
          <a:blip r:embed="rId7" cstate="print"/>
          <a:stretch>
            <a:fillRect/>
          </a:stretch>
        </p:blipFill>
        <p:spPr>
          <a:xfrm>
            <a:off x="381000" y="457200"/>
            <a:ext cx="2063536" cy="3091659"/>
          </a:xfrm>
          <a:prstGeom prst="rect">
            <a:avLst/>
          </a:prstGeom>
        </p:spPr>
      </p:pic>
      <p:pic>
        <p:nvPicPr>
          <p:cNvPr id="8" name="Picture 7" descr="198025-R1-10-14_smaller.jpg"/>
          <p:cNvPicPr>
            <a:picLocks noChangeAspect="1"/>
          </p:cNvPicPr>
          <p:nvPr/>
        </p:nvPicPr>
        <p:blipFill>
          <a:blip r:embed="rId8" cstate="print"/>
          <a:stretch>
            <a:fillRect/>
          </a:stretch>
        </p:blipFill>
        <p:spPr>
          <a:xfrm>
            <a:off x="6134638" y="1676400"/>
            <a:ext cx="2669742" cy="2107842"/>
          </a:xfrm>
          <a:prstGeom prst="rect">
            <a:avLst/>
          </a:prstGeom>
        </p:spPr>
      </p:pic>
      <p:sp>
        <p:nvSpPr>
          <p:cNvPr id="9" name="Rectangle 8"/>
          <p:cNvSpPr/>
          <p:nvPr/>
        </p:nvSpPr>
        <p:spPr>
          <a:xfrm>
            <a:off x="2667000" y="990600"/>
            <a:ext cx="6034794" cy="461665"/>
          </a:xfrm>
          <a:prstGeom prst="rect">
            <a:avLst/>
          </a:prstGeom>
        </p:spPr>
        <p:txBody>
          <a:bodyPr wrap="none">
            <a:spAutoFit/>
          </a:bodyPr>
          <a:lstStyle/>
          <a:p>
            <a:r>
              <a:rPr lang="en-US" sz="2400" b="1" dirty="0" smtClean="0"/>
              <a:t>The technology has also evolved significantly. </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1219200"/>
            <a:ext cx="7543800" cy="350865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 </a:t>
            </a:r>
          </a:p>
          <a:p>
            <a:pPr algn="ctr"/>
            <a:r>
              <a:rPr lang="en-US" sz="3800" b="1" dirty="0" smtClean="0">
                <a:solidFill>
                  <a:schemeClr val="bg1">
                    <a:lumMod val="95000"/>
                  </a:schemeClr>
                </a:solidFill>
              </a:rPr>
              <a:t>Types of Solar Energy:</a:t>
            </a:r>
          </a:p>
          <a:p>
            <a:pPr algn="ctr"/>
            <a:r>
              <a:rPr lang="en-US" sz="3800" b="1" dirty="0" smtClean="0">
                <a:solidFill>
                  <a:schemeClr val="tx1">
                    <a:lumMod val="95000"/>
                    <a:lumOff val="5000"/>
                  </a:schemeClr>
                </a:solidFill>
              </a:rPr>
              <a:t/>
            </a:r>
            <a:br>
              <a:rPr lang="en-US" sz="3800" b="1" dirty="0" smtClean="0">
                <a:solidFill>
                  <a:schemeClr val="tx1">
                    <a:lumMod val="95000"/>
                    <a:lumOff val="5000"/>
                  </a:schemeClr>
                </a:solidFill>
              </a:rPr>
            </a:br>
            <a:r>
              <a:rPr lang="en-US" sz="3800" b="1" dirty="0" smtClean="0">
                <a:solidFill>
                  <a:schemeClr val="tx1">
                    <a:lumMod val="95000"/>
                    <a:lumOff val="5000"/>
                  </a:schemeClr>
                </a:solidFill>
              </a:rPr>
              <a:t>Thermal (Heat)</a:t>
            </a:r>
          </a:p>
          <a:p>
            <a:pPr algn="ctr"/>
            <a:r>
              <a:rPr lang="en-US" sz="3800" b="1" dirty="0" smtClean="0">
                <a:solidFill>
                  <a:schemeClr val="tx1">
                    <a:lumMod val="95000"/>
                    <a:lumOff val="5000"/>
                  </a:schemeClr>
                </a:solidFill>
              </a:rPr>
              <a:t>Photovoltaic (Electric)</a:t>
            </a:r>
          </a:p>
          <a:p>
            <a:pPr algn="ctr"/>
            <a:endParaRPr lang="en-US" sz="3200" dirty="0">
              <a:solidFill>
                <a:schemeClr val="bg1">
                  <a:lumMod val="9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frared_radiation_1.jpg"/>
          <p:cNvPicPr>
            <a:picLocks noChangeAspect="1"/>
          </p:cNvPicPr>
          <p:nvPr/>
        </p:nvPicPr>
        <p:blipFill>
          <a:blip r:embed="rId3" cstate="print"/>
          <a:stretch>
            <a:fillRect/>
          </a:stretch>
        </p:blipFill>
        <p:spPr>
          <a:xfrm>
            <a:off x="3585622" y="1360606"/>
            <a:ext cx="2239169" cy="1763593"/>
          </a:xfrm>
          <a:prstGeom prst="rect">
            <a:avLst/>
          </a:prstGeom>
          <a:ln w="28575">
            <a:solidFill>
              <a:schemeClr val="tx1"/>
            </a:solidFill>
          </a:ln>
        </p:spPr>
      </p:pic>
      <p:pic>
        <p:nvPicPr>
          <p:cNvPr id="8" name="Picture 7" descr="Our-Sun.jpg"/>
          <p:cNvPicPr>
            <a:picLocks noChangeAspect="1"/>
          </p:cNvPicPr>
          <p:nvPr/>
        </p:nvPicPr>
        <p:blipFill>
          <a:blip r:embed="rId4" cstate="print"/>
          <a:stretch>
            <a:fillRect/>
          </a:stretch>
        </p:blipFill>
        <p:spPr>
          <a:xfrm>
            <a:off x="1078041" y="1365353"/>
            <a:ext cx="2198559" cy="1758847"/>
          </a:xfrm>
          <a:prstGeom prst="rect">
            <a:avLst/>
          </a:prstGeom>
          <a:ln w="28575">
            <a:solidFill>
              <a:schemeClr val="tx1"/>
            </a:solidFill>
          </a:ln>
        </p:spPr>
      </p:pic>
      <p:sp>
        <p:nvSpPr>
          <p:cNvPr id="10" name="Rectangle 9"/>
          <p:cNvSpPr/>
          <p:nvPr/>
        </p:nvSpPr>
        <p:spPr>
          <a:xfrm>
            <a:off x="533400" y="381000"/>
            <a:ext cx="8305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3800" b="1" dirty="0" smtClean="0"/>
              <a:t>Solar Radiation</a:t>
            </a:r>
            <a:endParaRPr lang="en-US" sz="3800" b="1" dirty="0"/>
          </a:p>
        </p:txBody>
      </p:sp>
      <p:pic>
        <p:nvPicPr>
          <p:cNvPr id="11" name="Picture 10" descr="solar radiation.jpg"/>
          <p:cNvPicPr>
            <a:picLocks noChangeAspect="1"/>
          </p:cNvPicPr>
          <p:nvPr/>
        </p:nvPicPr>
        <p:blipFill>
          <a:blip r:embed="rId5" cstate="print"/>
          <a:stretch>
            <a:fillRect/>
          </a:stretch>
        </p:blipFill>
        <p:spPr>
          <a:xfrm>
            <a:off x="533400" y="3352800"/>
            <a:ext cx="5153891" cy="3270739"/>
          </a:xfrm>
          <a:prstGeom prst="rect">
            <a:avLst/>
          </a:prstGeom>
        </p:spPr>
      </p:pic>
      <p:pic>
        <p:nvPicPr>
          <p:cNvPr id="12" name="Picture 11" descr="(ABOUT SOLAR) HANDS IN SUN - 00004171786 - SMALL.jpg"/>
          <p:cNvPicPr>
            <a:picLocks noChangeAspect="1"/>
          </p:cNvPicPr>
          <p:nvPr/>
        </p:nvPicPr>
        <p:blipFill>
          <a:blip r:embed="rId6" cstate="print"/>
          <a:stretch>
            <a:fillRect/>
          </a:stretch>
        </p:blipFill>
        <p:spPr>
          <a:xfrm>
            <a:off x="6324600" y="2438400"/>
            <a:ext cx="2514600" cy="3767459"/>
          </a:xfrm>
          <a:prstGeom prst="rect">
            <a:avLst/>
          </a:prstGeom>
          <a:ln w="28575">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304800"/>
            <a:ext cx="6858000" cy="175432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 </a:t>
            </a:r>
          </a:p>
          <a:p>
            <a:pPr algn="ctr"/>
            <a:r>
              <a:rPr lang="en-US" sz="3800" b="1" dirty="0" smtClean="0">
                <a:solidFill>
                  <a:schemeClr val="bg1">
                    <a:lumMod val="95000"/>
                  </a:schemeClr>
                </a:solidFill>
              </a:rPr>
              <a:t>Thermal Energy</a:t>
            </a:r>
          </a:p>
          <a:p>
            <a:pPr algn="ctr"/>
            <a:endParaRPr lang="en-US" sz="3200" dirty="0">
              <a:solidFill>
                <a:schemeClr val="bg1">
                  <a:lumMod val="95000"/>
                </a:schemeClr>
              </a:solidFill>
            </a:endParaRPr>
          </a:p>
        </p:txBody>
      </p:sp>
      <p:sp>
        <p:nvSpPr>
          <p:cNvPr id="3" name="Rectangle 2"/>
          <p:cNvSpPr/>
          <p:nvPr/>
        </p:nvSpPr>
        <p:spPr>
          <a:xfrm>
            <a:off x="609600" y="2362200"/>
            <a:ext cx="8001000" cy="3631763"/>
          </a:xfrm>
          <a:prstGeom prst="rect">
            <a:avLst/>
          </a:prstGeom>
        </p:spPr>
        <p:txBody>
          <a:bodyPr wrap="square">
            <a:spAutoFit/>
          </a:bodyPr>
          <a:lstStyle/>
          <a:p>
            <a:r>
              <a:rPr lang="en-US" sz="2800" b="1" dirty="0" smtClean="0"/>
              <a:t>PASSIVE SYSTEMS</a:t>
            </a:r>
          </a:p>
          <a:p>
            <a:r>
              <a:rPr lang="en-US" dirty="0" smtClean="0"/>
              <a:t>Rely on heat-driven convection or heat pipes to circulate water or heating fluid in the system. No moving parts</a:t>
            </a:r>
          </a:p>
          <a:p>
            <a:r>
              <a:rPr lang="en-US" dirty="0" smtClean="0"/>
              <a:t> </a:t>
            </a:r>
          </a:p>
          <a:p>
            <a:r>
              <a:rPr lang="en-US" sz="2800" b="1" dirty="0" smtClean="0"/>
              <a:t>ACTIVE SYSTEMS</a:t>
            </a:r>
          </a:p>
          <a:p>
            <a:r>
              <a:rPr lang="en-US" dirty="0" smtClean="0"/>
              <a:t>Use one or more pumps to circulate water and/or heating fluid in the system.</a:t>
            </a:r>
          </a:p>
          <a:p>
            <a:endParaRPr lang="en-US" dirty="0" smtClean="0"/>
          </a:p>
          <a:p>
            <a:pPr lvl="1">
              <a:buFont typeface="Arial" pitchFamily="34" charset="0"/>
              <a:buChar char="•"/>
            </a:pPr>
            <a:r>
              <a:rPr lang="en-US" dirty="0" smtClean="0"/>
              <a:t>  </a:t>
            </a:r>
            <a:r>
              <a:rPr lang="en-US" sz="2400" b="1" dirty="0" smtClean="0"/>
              <a:t>Direct</a:t>
            </a:r>
            <a:r>
              <a:rPr lang="en-US" sz="2400" dirty="0" smtClean="0"/>
              <a:t> /</a:t>
            </a:r>
            <a:r>
              <a:rPr lang="en-US" sz="2400" b="1" dirty="0" smtClean="0"/>
              <a:t>open loop</a:t>
            </a:r>
            <a:r>
              <a:rPr lang="en-US" dirty="0" smtClean="0"/>
              <a:t> circulate potable water through the collectors</a:t>
            </a:r>
            <a:br>
              <a:rPr lang="en-US" dirty="0" smtClean="0"/>
            </a:br>
            <a:endParaRPr lang="en-US" dirty="0" smtClean="0"/>
          </a:p>
          <a:p>
            <a:pPr lvl="1">
              <a:buFont typeface="Arial" pitchFamily="34" charset="0"/>
              <a:buChar char="•"/>
            </a:pPr>
            <a:r>
              <a:rPr lang="en-US" dirty="0" smtClean="0"/>
              <a:t> </a:t>
            </a:r>
            <a:r>
              <a:rPr lang="en-US" sz="2400" b="1" dirty="0" smtClean="0"/>
              <a:t>Indirect</a:t>
            </a:r>
            <a:r>
              <a:rPr lang="en-US" sz="2400" dirty="0" smtClean="0"/>
              <a:t>/</a:t>
            </a:r>
            <a:r>
              <a:rPr lang="en-US" sz="2400" b="1" dirty="0" smtClean="0"/>
              <a:t>closed loop</a:t>
            </a:r>
            <a:r>
              <a:rPr lang="en-US" sz="2400" dirty="0" smtClean="0"/>
              <a:t> </a:t>
            </a:r>
            <a:r>
              <a:rPr lang="en-US" dirty="0" smtClean="0"/>
              <a:t>use a heat exchanger that separates the potable water from the  heat transfer fluid that circulates through the collectors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_movement.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4800" y="304800"/>
            <a:ext cx="8534400" cy="103105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000" b="1" dirty="0" smtClean="0"/>
              <a:t> The Green Movement</a:t>
            </a:r>
            <a:br>
              <a:rPr lang="en-US" sz="4000" b="1" dirty="0" smtClean="0"/>
            </a:br>
            <a:r>
              <a:rPr lang="en-US" sz="2100" dirty="0" smtClean="0"/>
              <a:t>for an ecologically sustainable society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rectSolarSystems.jpg"/>
          <p:cNvPicPr>
            <a:picLocks noChangeAspect="1"/>
          </p:cNvPicPr>
          <p:nvPr/>
        </p:nvPicPr>
        <p:blipFill>
          <a:blip r:embed="rId3" cstate="print"/>
          <a:stretch>
            <a:fillRect/>
          </a:stretch>
        </p:blipFill>
        <p:spPr>
          <a:xfrm>
            <a:off x="381001" y="533400"/>
            <a:ext cx="8229600" cy="3714896"/>
          </a:xfrm>
          <a:prstGeom prst="rect">
            <a:avLst/>
          </a:prstGeom>
        </p:spPr>
      </p:pic>
      <p:sp>
        <p:nvSpPr>
          <p:cNvPr id="9" name="Rectangle 8"/>
          <p:cNvSpPr/>
          <p:nvPr/>
        </p:nvSpPr>
        <p:spPr>
          <a:xfrm>
            <a:off x="990600" y="4572000"/>
            <a:ext cx="7467600" cy="1477328"/>
          </a:xfrm>
          <a:prstGeom prst="rect">
            <a:avLst/>
          </a:prstGeom>
        </p:spPr>
        <p:txBody>
          <a:bodyPr wrap="square">
            <a:spAutoFit/>
          </a:bodyPr>
          <a:lstStyle/>
          <a:p>
            <a:r>
              <a:rPr lang="en-US" b="1" dirty="0" smtClean="0"/>
              <a:t>Direct systems: </a:t>
            </a:r>
            <a:br>
              <a:rPr lang="en-US" b="1" dirty="0" smtClean="0"/>
            </a:br>
            <a:r>
              <a:rPr lang="en-US" b="1" dirty="0" smtClean="0"/>
              <a:t/>
            </a:r>
            <a:br>
              <a:rPr lang="en-US" b="1" dirty="0" smtClean="0"/>
            </a:br>
            <a:r>
              <a:rPr lang="en-US" dirty="0" smtClean="0"/>
              <a:t>(A) Passive CHS system with tank above collector. </a:t>
            </a:r>
            <a:br>
              <a:rPr lang="en-US" dirty="0" smtClean="0"/>
            </a:br>
            <a:r>
              <a:rPr lang="en-US" dirty="0" smtClean="0"/>
              <a:t/>
            </a:r>
            <a:br>
              <a:rPr lang="en-US" dirty="0" smtClean="0"/>
            </a:br>
            <a:r>
              <a:rPr lang="en-US" dirty="0" smtClean="0"/>
              <a:t>(B) Active system with pump and controller driven by a photovoltaic panel</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29px-IndirectSystemSchematics2.jpg"/>
          <p:cNvPicPr>
            <a:picLocks noChangeAspect="1"/>
          </p:cNvPicPr>
          <p:nvPr/>
        </p:nvPicPr>
        <p:blipFill>
          <a:blip r:embed="rId3" cstate="print"/>
          <a:stretch>
            <a:fillRect/>
          </a:stretch>
        </p:blipFill>
        <p:spPr>
          <a:xfrm>
            <a:off x="533400" y="838200"/>
            <a:ext cx="5511927" cy="5257800"/>
          </a:xfrm>
          <a:prstGeom prst="rect">
            <a:avLst/>
          </a:prstGeom>
        </p:spPr>
      </p:pic>
      <p:sp>
        <p:nvSpPr>
          <p:cNvPr id="10" name="Rectangle 9"/>
          <p:cNvSpPr/>
          <p:nvPr/>
        </p:nvSpPr>
        <p:spPr>
          <a:xfrm>
            <a:off x="6324600" y="914400"/>
            <a:ext cx="2209800" cy="3970318"/>
          </a:xfrm>
          <a:prstGeom prst="rect">
            <a:avLst/>
          </a:prstGeom>
        </p:spPr>
        <p:txBody>
          <a:bodyPr wrap="square">
            <a:spAutoFit/>
          </a:bodyPr>
          <a:lstStyle/>
          <a:p>
            <a:r>
              <a:rPr lang="en-US" b="1" dirty="0" smtClean="0"/>
              <a:t>Indirect active systems: </a:t>
            </a:r>
            <a:br>
              <a:rPr lang="en-US" b="1" dirty="0" smtClean="0"/>
            </a:br>
            <a:r>
              <a:rPr lang="en-US" b="1" dirty="0" smtClean="0"/>
              <a:t/>
            </a:r>
            <a:br>
              <a:rPr lang="en-US" b="1" dirty="0" smtClean="0"/>
            </a:br>
            <a:r>
              <a:rPr lang="en-US" dirty="0" smtClean="0"/>
              <a:t>(C) Indirect system with heat exchanger in tank</a:t>
            </a:r>
            <a:br>
              <a:rPr lang="en-US" dirty="0" smtClean="0"/>
            </a:br>
            <a:r>
              <a:rPr lang="en-US" dirty="0" smtClean="0"/>
              <a:t/>
            </a:r>
            <a:br>
              <a:rPr lang="en-US" dirty="0" smtClean="0"/>
            </a:br>
            <a:r>
              <a:rPr lang="en-US" dirty="0" smtClean="0"/>
              <a:t>(D) </a:t>
            </a:r>
            <a:r>
              <a:rPr lang="en-US" dirty="0" err="1" smtClean="0"/>
              <a:t>Drainback</a:t>
            </a:r>
            <a:r>
              <a:rPr lang="en-US" dirty="0" smtClean="0"/>
              <a:t> system with </a:t>
            </a:r>
            <a:r>
              <a:rPr lang="en-US" dirty="0" err="1" smtClean="0"/>
              <a:t>drainback</a:t>
            </a:r>
            <a:r>
              <a:rPr lang="en-US" dirty="0" smtClean="0"/>
              <a:t> reservoir. In these schematics the controller and pump are driven by mains electricity</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ype-water.png"/>
          <p:cNvPicPr>
            <a:picLocks noChangeAspect="1"/>
          </p:cNvPicPr>
          <p:nvPr/>
        </p:nvPicPr>
        <p:blipFill>
          <a:blip r:embed="rId3" cstate="print"/>
          <a:stretch>
            <a:fillRect/>
          </a:stretch>
        </p:blipFill>
        <p:spPr>
          <a:xfrm>
            <a:off x="4572000" y="838200"/>
            <a:ext cx="1752600" cy="3467100"/>
          </a:xfrm>
          <a:prstGeom prst="rect">
            <a:avLst/>
          </a:prstGeom>
        </p:spPr>
      </p:pic>
      <p:sp>
        <p:nvSpPr>
          <p:cNvPr id="11" name="TextBox 10"/>
          <p:cNvSpPr txBox="1"/>
          <p:nvPr/>
        </p:nvSpPr>
        <p:spPr>
          <a:xfrm>
            <a:off x="762000" y="304800"/>
            <a:ext cx="7543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Solar Thermal</a:t>
            </a:r>
            <a:r>
              <a:rPr lang="en-US" sz="3800" dirty="0" smtClean="0">
                <a:solidFill>
                  <a:schemeClr val="bg1">
                    <a:lumMod val="95000"/>
                  </a:schemeClr>
                </a:solidFill>
              </a:rPr>
              <a:t> – Types of Collectors</a:t>
            </a:r>
            <a:endParaRPr lang="en-US" sz="3200" dirty="0">
              <a:solidFill>
                <a:schemeClr val="bg1">
                  <a:lumMod val="95000"/>
                </a:schemeClr>
              </a:solidFill>
            </a:endParaRPr>
          </a:p>
        </p:txBody>
      </p:sp>
      <p:sp>
        <p:nvSpPr>
          <p:cNvPr id="12" name="Content Placeholder 2"/>
          <p:cNvSpPr>
            <a:spLocks noGrp="1"/>
          </p:cNvSpPr>
          <p:nvPr>
            <p:ph idx="1"/>
          </p:nvPr>
        </p:nvSpPr>
        <p:spPr>
          <a:xfrm>
            <a:off x="228600" y="4114800"/>
            <a:ext cx="2362200" cy="1219200"/>
          </a:xfrm>
        </p:spPr>
        <p:txBody>
          <a:bodyPr>
            <a:noAutofit/>
          </a:bodyPr>
          <a:lstStyle/>
          <a:p>
            <a:r>
              <a:rPr lang="en-US" sz="2000" dirty="0" smtClean="0"/>
              <a:t>Low </a:t>
            </a:r>
            <a:r>
              <a:rPr lang="en-US" sz="2000" dirty="0" smtClean="0"/>
              <a:t>Temp.</a:t>
            </a:r>
            <a:endParaRPr lang="en-US" sz="2000" dirty="0" smtClean="0"/>
          </a:p>
          <a:p>
            <a:r>
              <a:rPr lang="en-US" sz="2000" dirty="0" smtClean="0"/>
              <a:t>Flat Plate</a:t>
            </a:r>
          </a:p>
          <a:p>
            <a:r>
              <a:rPr lang="en-US" sz="2000" dirty="0" smtClean="0"/>
              <a:t>Pool</a:t>
            </a:r>
            <a:endParaRPr lang="en-US" sz="2000" dirty="0"/>
          </a:p>
        </p:txBody>
      </p:sp>
      <p:pic>
        <p:nvPicPr>
          <p:cNvPr id="14" name="Picture 13" descr="type-passive.png"/>
          <p:cNvPicPr>
            <a:picLocks noChangeAspect="1"/>
          </p:cNvPicPr>
          <p:nvPr/>
        </p:nvPicPr>
        <p:blipFill>
          <a:blip r:embed="rId4" cstate="print"/>
          <a:stretch>
            <a:fillRect/>
          </a:stretch>
        </p:blipFill>
        <p:spPr>
          <a:xfrm>
            <a:off x="2371725" y="1104900"/>
            <a:ext cx="2124075" cy="2952750"/>
          </a:xfrm>
          <a:prstGeom prst="rect">
            <a:avLst/>
          </a:prstGeom>
        </p:spPr>
      </p:pic>
      <p:pic>
        <p:nvPicPr>
          <p:cNvPr id="15" name="Picture 14" descr="type-evac.png"/>
          <p:cNvPicPr>
            <a:picLocks noChangeAspect="1"/>
          </p:cNvPicPr>
          <p:nvPr/>
        </p:nvPicPr>
        <p:blipFill>
          <a:blip r:embed="rId5" cstate="print"/>
          <a:stretch>
            <a:fillRect/>
          </a:stretch>
        </p:blipFill>
        <p:spPr>
          <a:xfrm>
            <a:off x="6629400" y="1104900"/>
            <a:ext cx="2124075" cy="2952750"/>
          </a:xfrm>
          <a:prstGeom prst="rect">
            <a:avLst/>
          </a:prstGeom>
        </p:spPr>
      </p:pic>
      <p:pic>
        <p:nvPicPr>
          <p:cNvPr id="17" name="Picture 16" descr="type-pool.png"/>
          <p:cNvPicPr>
            <a:picLocks noChangeAspect="1"/>
          </p:cNvPicPr>
          <p:nvPr/>
        </p:nvPicPr>
        <p:blipFill>
          <a:blip r:embed="rId6" cstate="print"/>
          <a:stretch>
            <a:fillRect/>
          </a:stretch>
        </p:blipFill>
        <p:spPr>
          <a:xfrm>
            <a:off x="381000" y="800100"/>
            <a:ext cx="1752600" cy="3467100"/>
          </a:xfrm>
          <a:prstGeom prst="rect">
            <a:avLst/>
          </a:prstGeom>
        </p:spPr>
      </p:pic>
      <p:sp>
        <p:nvSpPr>
          <p:cNvPr id="18" name="Content Placeholder 2"/>
          <p:cNvSpPr txBox="1">
            <a:spLocks/>
          </p:cNvSpPr>
          <p:nvPr/>
        </p:nvSpPr>
        <p:spPr>
          <a:xfrm>
            <a:off x="2286000" y="4076700"/>
            <a:ext cx="2264229" cy="12192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Med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Temp.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Flat Plate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Domestic </a:t>
            </a:r>
            <a:r>
              <a:rPr lang="en-US" sz="2400" dirty="0" smtClean="0"/>
              <a:t>Water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2"/>
          <p:cNvSpPr txBox="1">
            <a:spLocks/>
          </p:cNvSpPr>
          <p:nvPr/>
        </p:nvSpPr>
        <p:spPr>
          <a:xfrm>
            <a:off x="6629400" y="4076700"/>
            <a:ext cx="2251364" cy="1905000"/>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High temperature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Evacuated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tubes</a:t>
            </a:r>
            <a:endParaRPr kumimoji="0" lang="en-US" sz="24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Many</a:t>
            </a:r>
            <a:r>
              <a:rPr lang="en-US" sz="2400" dirty="0" smtClean="0"/>
              <a:t> applications including:  Water</a:t>
            </a:r>
            <a:r>
              <a:rPr lang="en-US" sz="2400" dirty="0" smtClean="0"/>
              <a:t>, Space and Process Heating</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Content Placeholder 2"/>
          <p:cNvSpPr txBox="1">
            <a:spLocks/>
          </p:cNvSpPr>
          <p:nvPr/>
        </p:nvSpPr>
        <p:spPr>
          <a:xfrm>
            <a:off x="4495801" y="4076700"/>
            <a:ext cx="2133600" cy="1148861"/>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Med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Temp.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Flat Plate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Pool/Water/Air</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6" name="Picture 25" descr="concentrating-collector.JPG"/>
          <p:cNvPicPr>
            <a:picLocks noChangeAspect="1"/>
          </p:cNvPicPr>
          <p:nvPr/>
        </p:nvPicPr>
        <p:blipFill>
          <a:blip r:embed="rId7" cstate="print"/>
          <a:stretch>
            <a:fillRect/>
          </a:stretch>
        </p:blipFill>
        <p:spPr>
          <a:xfrm>
            <a:off x="685800" y="5410200"/>
            <a:ext cx="1776871" cy="1166812"/>
          </a:xfrm>
          <a:prstGeom prst="rect">
            <a:avLst/>
          </a:prstGeom>
        </p:spPr>
      </p:pic>
      <p:sp>
        <p:nvSpPr>
          <p:cNvPr id="27" name="Content Placeholder 2"/>
          <p:cNvSpPr txBox="1">
            <a:spLocks/>
          </p:cNvSpPr>
          <p:nvPr/>
        </p:nvSpPr>
        <p:spPr>
          <a:xfrm>
            <a:off x="2590800" y="5638800"/>
            <a:ext cx="1981200" cy="106680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High Temperature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Concentrating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XXXXXX</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err="1" smtClean="0"/>
              <a:t>XXXXXXXXXX</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800px-Calefon_solar_termosifonico_compacto.jpg"/>
          <p:cNvPicPr>
            <a:picLocks noChangeAspect="1"/>
          </p:cNvPicPr>
          <p:nvPr/>
        </p:nvPicPr>
        <p:blipFill>
          <a:blip r:embed="rId8" cstate="print"/>
          <a:stretch>
            <a:fillRect/>
          </a:stretch>
        </p:blipFill>
        <p:spPr>
          <a:xfrm>
            <a:off x="4800600" y="5562600"/>
            <a:ext cx="12192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6858000" cy="4114799"/>
          </a:xfrm>
        </p:spPr>
        <p:txBody>
          <a:bodyPr>
            <a:normAutofit/>
          </a:bodyPr>
          <a:lstStyle/>
          <a:p>
            <a:r>
              <a:rPr lang="en-US" b="1" dirty="0" smtClean="0"/>
              <a:t>Water Heating – Flat Plate</a:t>
            </a:r>
            <a:br>
              <a:rPr lang="en-US" b="1" dirty="0" smtClean="0"/>
            </a:br>
            <a:endParaRPr lang="en-US" b="1" dirty="0" smtClean="0"/>
          </a:p>
          <a:p>
            <a:r>
              <a:rPr lang="en-US" b="1" dirty="0" smtClean="0"/>
              <a:t>Water /Space Heating </a:t>
            </a:r>
            <a:r>
              <a:rPr lang="en-US" b="1" dirty="0" smtClean="0"/>
              <a:t>– </a:t>
            </a:r>
            <a:r>
              <a:rPr lang="en-US" b="1" dirty="0" smtClean="0"/>
              <a:t>Evacuated </a:t>
            </a:r>
            <a:br>
              <a:rPr lang="en-US" b="1" dirty="0" smtClean="0"/>
            </a:br>
            <a:r>
              <a:rPr lang="en-US" b="1" dirty="0" smtClean="0"/>
              <a:t>Tubes</a:t>
            </a:r>
            <a:br>
              <a:rPr lang="en-US" b="1" dirty="0" smtClean="0"/>
            </a:br>
            <a:endParaRPr lang="en-US" b="1" dirty="0" smtClean="0"/>
          </a:p>
          <a:p>
            <a:r>
              <a:rPr lang="en-US" b="1" dirty="0" smtClean="0"/>
              <a:t>Pool Heating</a:t>
            </a:r>
          </a:p>
        </p:txBody>
      </p:sp>
      <p:sp>
        <p:nvSpPr>
          <p:cNvPr id="6" name="TextBox 5"/>
          <p:cNvSpPr txBox="1"/>
          <p:nvPr/>
        </p:nvSpPr>
        <p:spPr>
          <a:xfrm>
            <a:off x="762000" y="304800"/>
            <a:ext cx="7543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Types of Systems</a:t>
            </a:r>
            <a:endParaRPr lang="en-US" sz="3200" dirty="0">
              <a:solidFill>
                <a:schemeClr val="bg1">
                  <a:lumMod val="9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600200"/>
            <a:ext cx="6172200" cy="4419600"/>
          </a:xfrm>
        </p:spPr>
        <p:txBody>
          <a:bodyPr/>
          <a:lstStyle/>
          <a:p>
            <a:r>
              <a:rPr lang="en-US" b="1" kern="2000" spc="30" dirty="0" smtClean="0"/>
              <a:t>Space Heating</a:t>
            </a:r>
            <a:r>
              <a:rPr lang="en-US" b="1" kern="2000" spc="30" dirty="0"/>
              <a:t> </a:t>
            </a:r>
            <a:r>
              <a:rPr lang="en-US" b="1" kern="2000" spc="30" dirty="0" smtClean="0"/>
              <a:t>and Cooling</a:t>
            </a:r>
          </a:p>
          <a:p>
            <a:r>
              <a:rPr lang="en-US" b="1" kern="2000" spc="30" dirty="0" smtClean="0"/>
              <a:t>Domestic Water Heating</a:t>
            </a:r>
          </a:p>
          <a:p>
            <a:r>
              <a:rPr lang="en-US" b="1" kern="2000" spc="30" dirty="0" smtClean="0"/>
              <a:t>Swimming Pool Water Heating</a:t>
            </a:r>
          </a:p>
          <a:p>
            <a:r>
              <a:rPr lang="en-US" b="1" kern="2000" spc="30" dirty="0" smtClean="0"/>
              <a:t>Commercial and Utility Power Generation</a:t>
            </a:r>
          </a:p>
        </p:txBody>
      </p:sp>
      <p:sp>
        <p:nvSpPr>
          <p:cNvPr id="4" name="TextBox 3"/>
          <p:cNvSpPr txBox="1"/>
          <p:nvPr/>
        </p:nvSpPr>
        <p:spPr>
          <a:xfrm>
            <a:off x="762000" y="304800"/>
            <a:ext cx="7543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Solar Thermal</a:t>
            </a:r>
            <a:r>
              <a:rPr lang="en-US" sz="3800" dirty="0" smtClean="0">
                <a:solidFill>
                  <a:schemeClr val="bg1">
                    <a:lumMod val="95000"/>
                  </a:schemeClr>
                </a:solidFill>
              </a:rPr>
              <a:t> – Applications</a:t>
            </a:r>
            <a:endParaRPr lang="en-US" sz="3200" dirty="0">
              <a:solidFill>
                <a:schemeClr val="bg1">
                  <a:lumMod val="9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erson, Aaron - mockup_pool_panels_1888px.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04800" y="304800"/>
            <a:ext cx="4114800" cy="116955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t> Solar Pool Heating</a:t>
            </a:r>
            <a:br>
              <a:rPr lang="en-US" sz="3800" b="1" dirty="0" smtClean="0"/>
            </a:br>
            <a:r>
              <a:rPr lang="en-US" sz="3200" dirty="0" smtClean="0"/>
              <a:t>  Residential</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chula 524305-R1-03-22_cropped_for_ppt.jpg"/>
          <p:cNvPicPr>
            <a:picLocks noChangeAspect="1"/>
          </p:cNvPicPr>
          <p:nvPr/>
        </p:nvPicPr>
        <p:blipFill>
          <a:blip r:embed="rId3" cstate="print"/>
          <a:stretch>
            <a:fillRect/>
          </a:stretch>
        </p:blipFill>
        <p:spPr>
          <a:xfrm>
            <a:off x="0" y="0"/>
            <a:ext cx="9143999" cy="6858000"/>
          </a:xfrm>
          <a:prstGeom prst="rect">
            <a:avLst/>
          </a:prstGeom>
        </p:spPr>
      </p:pic>
      <p:sp>
        <p:nvSpPr>
          <p:cNvPr id="8" name="TextBox 7"/>
          <p:cNvSpPr txBox="1"/>
          <p:nvPr/>
        </p:nvSpPr>
        <p:spPr>
          <a:xfrm>
            <a:off x="304800" y="304800"/>
            <a:ext cx="42672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Pool Heating</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Commercial</a:t>
            </a:r>
            <a:endParaRPr lang="en-US" sz="3200" dirty="0">
              <a:solidFill>
                <a:schemeClr val="bg1">
                  <a:lumMod val="9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inaug2-cropped_ppt_10x7.5.jpg"/>
          <p:cNvPicPr>
            <a:picLocks noChangeAspect="1"/>
          </p:cNvPicPr>
          <p:nvPr/>
        </p:nvPicPr>
        <p:blipFill>
          <a:blip r:embed="rId3" cstate="print"/>
          <a:stretch>
            <a:fillRect/>
          </a:stretch>
        </p:blipFill>
        <p:spPr>
          <a:xfrm>
            <a:off x="1828" y="0"/>
            <a:ext cx="9140343" cy="6858000"/>
          </a:xfrm>
          <a:prstGeom prst="rect">
            <a:avLst/>
          </a:prstGeom>
        </p:spPr>
      </p:pic>
      <p:sp>
        <p:nvSpPr>
          <p:cNvPr id="5" name="TextBox 4"/>
          <p:cNvSpPr txBox="1"/>
          <p:nvPr/>
        </p:nvSpPr>
        <p:spPr>
          <a:xfrm>
            <a:off x="304800" y="304800"/>
            <a:ext cx="44958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Water Heating</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Residential</a:t>
            </a:r>
            <a:endParaRPr lang="en-US" sz="3200" dirty="0">
              <a:solidFill>
                <a:schemeClr val="bg1">
                  <a:lumMod val="9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924.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304800" y="304800"/>
            <a:ext cx="44958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Water Heating</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Commercial</a:t>
            </a:r>
            <a:endParaRPr lang="en-US" sz="3200" dirty="0">
              <a:solidFill>
                <a:schemeClr val="bg1">
                  <a:lumMod val="9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0705.JPG"/>
          <p:cNvPicPr>
            <a:picLocks noChangeAspect="1"/>
          </p:cNvPicPr>
          <p:nvPr/>
        </p:nvPicPr>
        <p:blipFill>
          <a:blip r:embed="rId2" cstate="print"/>
          <a:stretch>
            <a:fillRect/>
          </a:stretch>
        </p:blipFill>
        <p:spPr>
          <a:xfrm>
            <a:off x="17253" y="0"/>
            <a:ext cx="9109494" cy="6858000"/>
          </a:xfrm>
          <a:prstGeom prst="rect">
            <a:avLst/>
          </a:prstGeom>
        </p:spPr>
      </p:pic>
      <p:sp>
        <p:nvSpPr>
          <p:cNvPr id="5" name="TextBox 4"/>
          <p:cNvSpPr txBox="1"/>
          <p:nvPr/>
        </p:nvSpPr>
        <p:spPr>
          <a:xfrm>
            <a:off x="304800" y="304800"/>
            <a:ext cx="44958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Space Heating</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Residential</a:t>
            </a:r>
            <a:endParaRPr lang="en-US" sz="3200" dirty="0">
              <a:solidFill>
                <a:schemeClr val="bg1">
                  <a:lumMod val="9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endParaRPr lang="en-US" dirty="0"/>
          </a:p>
        </p:txBody>
      </p:sp>
      <p:pic>
        <p:nvPicPr>
          <p:cNvPr id="7" name="Picture 6" descr="carson_-_silent_spring.jpg"/>
          <p:cNvPicPr>
            <a:picLocks noChangeAspect="1"/>
          </p:cNvPicPr>
          <p:nvPr/>
        </p:nvPicPr>
        <p:blipFill>
          <a:blip r:embed="rId3" cstate="print"/>
          <a:stretch>
            <a:fillRect/>
          </a:stretch>
        </p:blipFill>
        <p:spPr>
          <a:xfrm>
            <a:off x="5105400" y="4038600"/>
            <a:ext cx="1600200" cy="2139304"/>
          </a:xfrm>
          <a:prstGeom prst="rect">
            <a:avLst/>
          </a:prstGeom>
        </p:spPr>
      </p:pic>
      <p:pic>
        <p:nvPicPr>
          <p:cNvPr id="5" name="Picture 4" descr="473px-Rachel-Carson.jpg"/>
          <p:cNvPicPr>
            <a:picLocks noChangeAspect="1"/>
          </p:cNvPicPr>
          <p:nvPr/>
        </p:nvPicPr>
        <p:blipFill>
          <a:blip r:embed="rId4" cstate="print"/>
          <a:stretch>
            <a:fillRect/>
          </a:stretch>
        </p:blipFill>
        <p:spPr>
          <a:xfrm>
            <a:off x="3276600" y="3886200"/>
            <a:ext cx="1371600" cy="1736973"/>
          </a:xfrm>
          <a:prstGeom prst="rect">
            <a:avLst/>
          </a:prstGeom>
          <a:ln w="28575">
            <a:solidFill>
              <a:schemeClr val="tx1"/>
            </a:solidFill>
          </a:ln>
        </p:spPr>
      </p:pic>
      <p:sp>
        <p:nvSpPr>
          <p:cNvPr id="6" name="TextBox 5"/>
          <p:cNvSpPr txBox="1"/>
          <p:nvPr/>
        </p:nvSpPr>
        <p:spPr>
          <a:xfrm>
            <a:off x="2971800" y="5791200"/>
            <a:ext cx="2057400" cy="646331"/>
          </a:xfrm>
          <a:prstGeom prst="rect">
            <a:avLst/>
          </a:prstGeom>
          <a:noFill/>
        </p:spPr>
        <p:txBody>
          <a:bodyPr wrap="square" rtlCol="0">
            <a:spAutoFit/>
          </a:bodyPr>
          <a:lstStyle/>
          <a:p>
            <a:pPr algn="ctr"/>
            <a:r>
              <a:rPr lang="en-US" b="1" dirty="0" smtClean="0"/>
              <a:t>Rachel Carson</a:t>
            </a:r>
          </a:p>
          <a:p>
            <a:pPr algn="ctr"/>
            <a:r>
              <a:rPr lang="en-US" dirty="0" smtClean="0"/>
              <a:t>1907 –  1964</a:t>
            </a:r>
            <a:endParaRPr lang="en-US" dirty="0"/>
          </a:p>
        </p:txBody>
      </p:sp>
      <p:sp>
        <p:nvSpPr>
          <p:cNvPr id="8" name="TextBox 7"/>
          <p:cNvSpPr txBox="1"/>
          <p:nvPr/>
        </p:nvSpPr>
        <p:spPr>
          <a:xfrm>
            <a:off x="685800" y="304800"/>
            <a:ext cx="7543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 The Green Movement Beginnings</a:t>
            </a:r>
            <a:endParaRPr lang="en-US" sz="3200" dirty="0">
              <a:solidFill>
                <a:schemeClr val="bg1">
                  <a:lumMod val="95000"/>
                </a:schemeClr>
              </a:solidFill>
            </a:endParaRPr>
          </a:p>
        </p:txBody>
      </p:sp>
      <p:pic>
        <p:nvPicPr>
          <p:cNvPr id="9" name="Picture 8" descr="486px-Henry_David_Thoreau.jpg"/>
          <p:cNvPicPr>
            <a:picLocks noChangeAspect="1"/>
          </p:cNvPicPr>
          <p:nvPr/>
        </p:nvPicPr>
        <p:blipFill>
          <a:blip r:embed="rId5" cstate="print"/>
          <a:stretch>
            <a:fillRect/>
          </a:stretch>
        </p:blipFill>
        <p:spPr>
          <a:xfrm>
            <a:off x="762000" y="1295400"/>
            <a:ext cx="2113800" cy="2605280"/>
          </a:xfrm>
          <a:prstGeom prst="rect">
            <a:avLst/>
          </a:prstGeom>
          <a:ln w="28575">
            <a:solidFill>
              <a:schemeClr val="tx1"/>
            </a:solidFill>
          </a:ln>
        </p:spPr>
      </p:pic>
      <p:sp>
        <p:nvSpPr>
          <p:cNvPr id="10" name="Rectangle 9"/>
          <p:cNvSpPr/>
          <p:nvPr/>
        </p:nvSpPr>
        <p:spPr>
          <a:xfrm>
            <a:off x="609600" y="4038600"/>
            <a:ext cx="2514600" cy="646331"/>
          </a:xfrm>
          <a:prstGeom prst="rect">
            <a:avLst/>
          </a:prstGeom>
        </p:spPr>
        <p:txBody>
          <a:bodyPr wrap="square">
            <a:spAutoFit/>
          </a:bodyPr>
          <a:lstStyle/>
          <a:p>
            <a:pPr algn="ctr"/>
            <a:r>
              <a:rPr lang="en-US" b="1" dirty="0" smtClean="0"/>
              <a:t>Henry David Thoreau</a:t>
            </a:r>
            <a:r>
              <a:rPr lang="en-US" dirty="0" smtClean="0"/>
              <a:t/>
            </a:r>
            <a:br>
              <a:rPr lang="en-US" dirty="0" smtClean="0"/>
            </a:br>
            <a:r>
              <a:rPr lang="en-US" dirty="0" smtClean="0"/>
              <a:t>1817 – 1862</a:t>
            </a:r>
            <a:endParaRPr lang="en-US" dirty="0"/>
          </a:p>
        </p:txBody>
      </p:sp>
      <p:pic>
        <p:nvPicPr>
          <p:cNvPr id="11" name="Picture 10" descr="p-authors.gif"/>
          <p:cNvPicPr>
            <a:picLocks noChangeAspect="1"/>
          </p:cNvPicPr>
          <p:nvPr/>
        </p:nvPicPr>
        <p:blipFill>
          <a:blip r:embed="rId6" cstate="print"/>
          <a:stretch>
            <a:fillRect/>
          </a:stretch>
        </p:blipFill>
        <p:spPr>
          <a:xfrm>
            <a:off x="3372150" y="1219201"/>
            <a:ext cx="3581099" cy="2209800"/>
          </a:xfrm>
          <a:prstGeom prst="rect">
            <a:avLst/>
          </a:prstGeom>
        </p:spPr>
      </p:pic>
      <p:sp>
        <p:nvSpPr>
          <p:cNvPr id="12" name="TextBox 11"/>
          <p:cNvSpPr txBox="1"/>
          <p:nvPr/>
        </p:nvSpPr>
        <p:spPr>
          <a:xfrm>
            <a:off x="3886200" y="3276600"/>
            <a:ext cx="2590800" cy="369332"/>
          </a:xfrm>
          <a:prstGeom prst="rect">
            <a:avLst/>
          </a:prstGeom>
          <a:noFill/>
        </p:spPr>
        <p:txBody>
          <a:bodyPr wrap="square" rtlCol="0">
            <a:spAutoFit/>
          </a:bodyPr>
          <a:lstStyle/>
          <a:p>
            <a:pPr algn="ctr"/>
            <a:r>
              <a:rPr lang="en-US" b="1" dirty="0" smtClean="0"/>
              <a:t>Transcendentalists</a:t>
            </a:r>
            <a:endParaRPr lang="en-US" b="1" dirty="0"/>
          </a:p>
        </p:txBody>
      </p:sp>
      <p:sp>
        <p:nvSpPr>
          <p:cNvPr id="13" name="Rectangle 12"/>
          <p:cNvSpPr/>
          <p:nvPr/>
        </p:nvSpPr>
        <p:spPr>
          <a:xfrm>
            <a:off x="7239000" y="3657600"/>
            <a:ext cx="1374928" cy="646331"/>
          </a:xfrm>
          <a:prstGeom prst="rect">
            <a:avLst/>
          </a:prstGeom>
        </p:spPr>
        <p:txBody>
          <a:bodyPr wrap="none">
            <a:spAutoFit/>
          </a:bodyPr>
          <a:lstStyle/>
          <a:p>
            <a:pPr algn="ctr"/>
            <a:r>
              <a:rPr lang="en-US" b="1" dirty="0" smtClean="0"/>
              <a:t>American </a:t>
            </a:r>
            <a:br>
              <a:rPr lang="en-US" b="1" dirty="0" smtClean="0"/>
            </a:br>
            <a:r>
              <a:rPr lang="en-US" b="1" dirty="0" smtClean="0"/>
              <a:t>Pragmatism </a:t>
            </a:r>
            <a:endParaRPr lang="en-US" b="1" dirty="0"/>
          </a:p>
        </p:txBody>
      </p:sp>
      <p:pic>
        <p:nvPicPr>
          <p:cNvPr id="14" name="Picture 13" descr="439px-Charles_Sanders_Peirce_theb3558.jpg"/>
          <p:cNvPicPr>
            <a:picLocks noChangeAspect="1"/>
          </p:cNvPicPr>
          <p:nvPr/>
        </p:nvPicPr>
        <p:blipFill>
          <a:blip r:embed="rId7" cstate="print"/>
          <a:stretch>
            <a:fillRect/>
          </a:stretch>
        </p:blipFill>
        <p:spPr>
          <a:xfrm>
            <a:off x="7315200" y="1981200"/>
            <a:ext cx="1172768" cy="16002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F0945.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4800" y="304800"/>
            <a:ext cx="44196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Space Heating</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Commercial</a:t>
            </a:r>
            <a:endParaRPr lang="en-US" sz="3200" dirty="0">
              <a:solidFill>
                <a:schemeClr val="bg1">
                  <a:lumMod val="9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rtex_ppt.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457200" y="4572000"/>
            <a:ext cx="3962400" cy="116955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Pool Panels</a:t>
            </a:r>
            <a:br>
              <a:rPr lang="en-US" sz="3800" b="1" dirty="0" smtClean="0">
                <a:solidFill>
                  <a:schemeClr val="bg1">
                    <a:lumMod val="95000"/>
                  </a:schemeClr>
                </a:solidFill>
              </a:rPr>
            </a:br>
            <a:r>
              <a:rPr lang="en-US" sz="3200" b="1" dirty="0" smtClean="0">
                <a:solidFill>
                  <a:schemeClr val="bg1">
                    <a:lumMod val="95000"/>
                  </a:schemeClr>
                </a:solidFill>
              </a:rPr>
              <a:t> </a:t>
            </a:r>
            <a:r>
              <a:rPr lang="en-US" sz="3200" dirty="0" smtClean="0">
                <a:solidFill>
                  <a:schemeClr val="bg1">
                    <a:lumMod val="95000"/>
                  </a:schemeClr>
                </a:solidFill>
              </a:rPr>
              <a:t>System Layout   </a:t>
            </a:r>
            <a:endParaRPr lang="en-US" sz="3200" dirty="0">
              <a:solidFill>
                <a:schemeClr val="bg1">
                  <a:lumMod val="9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T-for-ppt.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533400" y="838200"/>
            <a:ext cx="2209800" cy="400109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a:t>
            </a:r>
            <a:br>
              <a:rPr lang="en-US" sz="3800" b="1" dirty="0" smtClean="0">
                <a:solidFill>
                  <a:schemeClr val="bg1">
                    <a:lumMod val="95000"/>
                  </a:schemeClr>
                </a:solidFill>
              </a:rPr>
            </a:br>
            <a:r>
              <a:rPr lang="en-US" sz="3800" b="1" dirty="0" smtClean="0">
                <a:solidFill>
                  <a:schemeClr val="bg1">
                    <a:lumMod val="95000"/>
                  </a:schemeClr>
                </a:solidFill>
              </a:rPr>
              <a:t> Domestic</a:t>
            </a:r>
            <a:br>
              <a:rPr lang="en-US" sz="3800" b="1" dirty="0" smtClean="0">
                <a:solidFill>
                  <a:schemeClr val="bg1">
                    <a:lumMod val="95000"/>
                  </a:schemeClr>
                </a:solidFill>
              </a:rPr>
            </a:br>
            <a:r>
              <a:rPr lang="en-US" sz="3800" b="1" dirty="0" smtClean="0">
                <a:solidFill>
                  <a:schemeClr val="bg1">
                    <a:lumMod val="95000"/>
                  </a:schemeClr>
                </a:solidFill>
              </a:rPr>
              <a:t> Hot</a:t>
            </a:r>
            <a:br>
              <a:rPr lang="en-US" sz="3800" b="1" dirty="0" smtClean="0">
                <a:solidFill>
                  <a:schemeClr val="bg1">
                    <a:lumMod val="95000"/>
                  </a:schemeClr>
                </a:solidFill>
              </a:rPr>
            </a:br>
            <a:r>
              <a:rPr lang="en-US" sz="3800" b="1" dirty="0" smtClean="0">
                <a:solidFill>
                  <a:schemeClr val="bg1">
                    <a:lumMod val="95000"/>
                  </a:schemeClr>
                </a:solidFill>
              </a:rPr>
              <a:t> Water</a:t>
            </a:r>
            <a:br>
              <a:rPr lang="en-US" sz="3800" b="1" dirty="0" smtClean="0">
                <a:solidFill>
                  <a:schemeClr val="bg1">
                    <a:lumMod val="95000"/>
                  </a:schemeClr>
                </a:solidFill>
              </a:rPr>
            </a:br>
            <a:r>
              <a:rPr lang="en-US" sz="3800" b="1" dirty="0" smtClean="0">
                <a:solidFill>
                  <a:schemeClr val="bg1">
                    <a:lumMod val="95000"/>
                  </a:schemeClr>
                </a:solidFill>
              </a:rPr>
              <a:t> </a:t>
            </a:r>
            <a:r>
              <a:rPr lang="en-US" sz="3800" b="1" dirty="0" smtClean="0">
                <a:solidFill>
                  <a:schemeClr val="tx1"/>
                </a:solidFill>
              </a:rPr>
              <a:t>Passive</a:t>
            </a:r>
            <a:r>
              <a:rPr lang="en-US" sz="3800" b="1" dirty="0" smtClean="0">
                <a:solidFill>
                  <a:schemeClr val="bg1">
                    <a:lumMod val="95000"/>
                  </a:schemeClr>
                </a:solidFill>
              </a:rPr>
              <a:t/>
            </a:r>
            <a:br>
              <a:rPr lang="en-US" sz="3800" b="1" dirty="0" smtClean="0">
                <a:solidFill>
                  <a:schemeClr val="bg1">
                    <a:lumMod val="95000"/>
                  </a:schemeClr>
                </a:solidFill>
              </a:rPr>
            </a:br>
            <a:r>
              <a:rPr lang="en-US" sz="3200" b="1" dirty="0" smtClean="0">
                <a:solidFill>
                  <a:schemeClr val="bg1">
                    <a:lumMod val="95000"/>
                  </a:schemeClr>
                </a:solidFill>
              </a:rPr>
              <a:t> </a:t>
            </a:r>
            <a:r>
              <a:rPr lang="en-US" sz="3200" dirty="0" smtClean="0">
                <a:solidFill>
                  <a:schemeClr val="bg1">
                    <a:lumMod val="95000"/>
                  </a:schemeClr>
                </a:solidFill>
              </a:rPr>
              <a:t>System</a:t>
            </a:r>
            <a:br>
              <a:rPr lang="en-US" sz="3200" dirty="0" smtClean="0">
                <a:solidFill>
                  <a:schemeClr val="bg1">
                    <a:lumMod val="95000"/>
                  </a:schemeClr>
                </a:solidFill>
              </a:rPr>
            </a:br>
            <a:r>
              <a:rPr lang="en-US" sz="3200" dirty="0" smtClean="0">
                <a:solidFill>
                  <a:schemeClr val="bg1">
                    <a:lumMod val="95000"/>
                  </a:schemeClr>
                </a:solidFill>
              </a:rPr>
              <a:t> Layout</a:t>
            </a:r>
            <a:endParaRPr lang="en-US" sz="3200" dirty="0">
              <a:solidFill>
                <a:schemeClr val="bg1">
                  <a:lumMod val="9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TIVE-for-ppt.jpg"/>
          <p:cNvPicPr>
            <a:picLocks noChangeAspect="1"/>
          </p:cNvPicPr>
          <p:nvPr/>
        </p:nvPicPr>
        <p:blipFill>
          <a:blip r:embed="rId3" cstate="print"/>
          <a:stretch>
            <a:fillRect/>
          </a:stretch>
        </p:blipFill>
        <p:spPr>
          <a:xfrm>
            <a:off x="0" y="0"/>
            <a:ext cx="9144000" cy="6858000"/>
          </a:xfrm>
          <a:prstGeom prst="rect">
            <a:avLst/>
          </a:prstGeom>
        </p:spPr>
      </p:pic>
      <p:sp>
        <p:nvSpPr>
          <p:cNvPr id="8" name="TextBox 7"/>
          <p:cNvSpPr txBox="1"/>
          <p:nvPr/>
        </p:nvSpPr>
        <p:spPr>
          <a:xfrm>
            <a:off x="3810000" y="3810000"/>
            <a:ext cx="4724400" cy="175432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Domestic Hot</a:t>
            </a:r>
            <a:br>
              <a:rPr lang="en-US" sz="3800" b="1" dirty="0" smtClean="0">
                <a:solidFill>
                  <a:schemeClr val="bg1">
                    <a:lumMod val="95000"/>
                  </a:schemeClr>
                </a:solidFill>
              </a:rPr>
            </a:br>
            <a:r>
              <a:rPr lang="en-US" sz="3800" b="1" dirty="0" smtClean="0">
                <a:solidFill>
                  <a:schemeClr val="bg1">
                    <a:lumMod val="95000"/>
                  </a:schemeClr>
                </a:solidFill>
              </a:rPr>
              <a:t> Water - </a:t>
            </a:r>
            <a:r>
              <a:rPr lang="en-US" sz="3800" b="1" dirty="0" smtClean="0">
                <a:solidFill>
                  <a:schemeClr val="tx1"/>
                </a:solidFill>
              </a:rPr>
              <a:t>Active</a:t>
            </a:r>
            <a:r>
              <a:rPr lang="en-US" sz="3800" b="1" dirty="0" smtClean="0">
                <a:solidFill>
                  <a:schemeClr val="bg1">
                    <a:lumMod val="95000"/>
                  </a:schemeClr>
                </a:solidFill>
              </a:rPr>
              <a:t/>
            </a:r>
            <a:br>
              <a:rPr lang="en-US" sz="3800" b="1" dirty="0" smtClean="0">
                <a:solidFill>
                  <a:schemeClr val="bg1">
                    <a:lumMod val="95000"/>
                  </a:schemeClr>
                </a:solidFill>
              </a:rPr>
            </a:br>
            <a:r>
              <a:rPr lang="en-US" sz="3200" b="1" dirty="0" smtClean="0">
                <a:solidFill>
                  <a:schemeClr val="bg1">
                    <a:lumMod val="95000"/>
                  </a:schemeClr>
                </a:solidFill>
              </a:rPr>
              <a:t> </a:t>
            </a:r>
            <a:r>
              <a:rPr lang="en-US" sz="3200" dirty="0" smtClean="0">
                <a:solidFill>
                  <a:schemeClr val="bg1">
                    <a:lumMod val="95000"/>
                  </a:schemeClr>
                </a:solidFill>
              </a:rPr>
              <a:t>System Layout   </a:t>
            </a:r>
            <a:endParaRPr lang="en-US" sz="3200" dirty="0">
              <a:solidFill>
                <a:schemeClr val="bg1">
                  <a:lumMod val="9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bdsetter_diagram.jpg"/>
          <p:cNvPicPr>
            <a:picLocks noChangeAspect="1"/>
          </p:cNvPicPr>
          <p:nvPr/>
        </p:nvPicPr>
        <p:blipFill>
          <a:blip r:embed="rId3" cstate="print"/>
          <a:stretch>
            <a:fillRect/>
          </a:stretch>
        </p:blipFill>
        <p:spPr>
          <a:xfrm>
            <a:off x="0" y="304800"/>
            <a:ext cx="9144000" cy="5257101"/>
          </a:xfrm>
          <a:prstGeom prst="rect">
            <a:avLst/>
          </a:prstGeom>
        </p:spPr>
      </p:pic>
      <p:sp>
        <p:nvSpPr>
          <p:cNvPr id="5" name="TextBox 4"/>
          <p:cNvSpPr txBox="1"/>
          <p:nvPr/>
        </p:nvSpPr>
        <p:spPr>
          <a:xfrm>
            <a:off x="304800" y="4267200"/>
            <a:ext cx="3352800" cy="116955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Space Heating </a:t>
            </a:r>
            <a:br>
              <a:rPr lang="en-US" sz="3800" b="1" dirty="0" smtClean="0">
                <a:solidFill>
                  <a:schemeClr val="bg1">
                    <a:lumMod val="95000"/>
                  </a:schemeClr>
                </a:solidFill>
              </a:rPr>
            </a:br>
            <a:r>
              <a:rPr lang="en-US" sz="3200" b="1" dirty="0" smtClean="0">
                <a:solidFill>
                  <a:schemeClr val="bg1">
                    <a:lumMod val="95000"/>
                  </a:schemeClr>
                </a:solidFill>
              </a:rPr>
              <a:t> </a:t>
            </a:r>
            <a:r>
              <a:rPr lang="en-US" sz="3200" dirty="0" smtClean="0">
                <a:solidFill>
                  <a:schemeClr val="bg1">
                    <a:lumMod val="95000"/>
                  </a:schemeClr>
                </a:solidFill>
              </a:rPr>
              <a:t>System Layout   </a:t>
            </a:r>
            <a:endParaRPr lang="en-US" sz="3200" dirty="0">
              <a:solidFill>
                <a:schemeClr val="bg1">
                  <a:lumMod val="9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3RF-purchase-10876542_m.jpg"/>
          <p:cNvPicPr>
            <a:picLocks noChangeAspect="1"/>
          </p:cNvPicPr>
          <p:nvPr/>
        </p:nvPicPr>
        <p:blipFill>
          <a:blip r:embed="rId3" cstate="print"/>
          <a:stretch>
            <a:fillRect/>
          </a:stretch>
        </p:blipFill>
        <p:spPr>
          <a:xfrm>
            <a:off x="0" y="0"/>
            <a:ext cx="9143999" cy="6858000"/>
          </a:xfrm>
          <a:prstGeom prst="rect">
            <a:avLst/>
          </a:prstGeom>
        </p:spPr>
      </p:pic>
      <p:sp>
        <p:nvSpPr>
          <p:cNvPr id="4" name="TextBox 3"/>
          <p:cNvSpPr txBox="1"/>
          <p:nvPr/>
        </p:nvSpPr>
        <p:spPr>
          <a:xfrm>
            <a:off x="1676400" y="1752600"/>
            <a:ext cx="57150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Photovoltaic </a:t>
            </a:r>
            <a:r>
              <a:rPr lang="en-US" sz="3800" b="1" dirty="0" smtClean="0">
                <a:solidFill>
                  <a:schemeClr val="bg1">
                    <a:lumMod val="95000"/>
                  </a:schemeClr>
                </a:solidFill>
              </a:rPr>
              <a:t> </a:t>
            </a:r>
            <a:r>
              <a:rPr lang="en-US" sz="3800" b="1" dirty="0" smtClean="0">
                <a:solidFill>
                  <a:schemeClr val="bg1">
                    <a:lumMod val="95000"/>
                  </a:schemeClr>
                </a:solidFill>
              </a:rPr>
              <a:t>Energy </a:t>
            </a:r>
            <a:r>
              <a:rPr lang="en-US" sz="3800" b="1" dirty="0" smtClean="0">
                <a:solidFill>
                  <a:schemeClr val="bg1">
                    <a:lumMod val="95000"/>
                  </a:schemeClr>
                </a:solidFill>
              </a:rPr>
              <a:t>(PV</a:t>
            </a:r>
            <a:r>
              <a:rPr lang="en-US" sz="3800" b="1" dirty="0" smtClean="0">
                <a:solidFill>
                  <a:schemeClr val="bg1">
                    <a:lumMod val="95000"/>
                  </a:schemeClr>
                </a:solidFill>
              </a:rPr>
              <a:t>)</a:t>
            </a:r>
            <a:endParaRPr lang="en-US" sz="3200" dirty="0">
              <a:solidFill>
                <a:schemeClr val="bg1">
                  <a:lumMod val="9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ectric.grid_.jpg"/>
          <p:cNvPicPr>
            <a:picLocks noChangeAspect="1"/>
          </p:cNvPicPr>
          <p:nvPr/>
        </p:nvPicPr>
        <p:blipFill>
          <a:blip r:embed="rId3" cstate="print"/>
          <a:stretch>
            <a:fillRect/>
          </a:stretch>
        </p:blipFill>
        <p:spPr>
          <a:xfrm>
            <a:off x="228600" y="228600"/>
            <a:ext cx="7112002" cy="4495800"/>
          </a:xfrm>
          <a:prstGeom prst="rect">
            <a:avLst/>
          </a:prstGeom>
          <a:ln w="28575">
            <a:solidFill>
              <a:schemeClr val="tx1"/>
            </a:solidFill>
          </a:ln>
        </p:spPr>
      </p:pic>
      <p:pic>
        <p:nvPicPr>
          <p:cNvPr id="6" name="Picture 5" descr="91641-004-842864B7.jpg"/>
          <p:cNvPicPr>
            <a:picLocks noChangeAspect="1"/>
          </p:cNvPicPr>
          <p:nvPr/>
        </p:nvPicPr>
        <p:blipFill>
          <a:blip r:embed="rId4" cstate="print"/>
          <a:stretch>
            <a:fillRect/>
          </a:stretch>
        </p:blipFill>
        <p:spPr>
          <a:xfrm>
            <a:off x="3581400" y="3124200"/>
            <a:ext cx="5238750" cy="3476625"/>
          </a:xfrm>
          <a:prstGeom prst="rect">
            <a:avLst/>
          </a:prstGeom>
          <a:ln w="28575">
            <a:solidFill>
              <a:schemeClr val="tx1"/>
            </a:solidFill>
          </a:ln>
        </p:spPr>
      </p:pic>
      <p:sp>
        <p:nvSpPr>
          <p:cNvPr id="7" name="Rectangle 6"/>
          <p:cNvSpPr/>
          <p:nvPr/>
        </p:nvSpPr>
        <p:spPr>
          <a:xfrm>
            <a:off x="838200" y="5105400"/>
            <a:ext cx="2362200" cy="1200329"/>
          </a:xfrm>
          <a:prstGeom prst="rect">
            <a:avLst/>
          </a:prstGeom>
        </p:spPr>
        <p:txBody>
          <a:bodyPr wrap="square">
            <a:spAutoFit/>
          </a:bodyPr>
          <a:lstStyle/>
          <a:p>
            <a:r>
              <a:rPr lang="en-US" sz="2400" b="1" dirty="0" smtClean="0"/>
              <a:t>Where does our electricity comes from?</a:t>
            </a:r>
            <a:endParaRPr lang="en-US" sz="2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lar_cell.png"/>
          <p:cNvPicPr>
            <a:picLocks noChangeAspect="1"/>
          </p:cNvPicPr>
          <p:nvPr/>
        </p:nvPicPr>
        <p:blipFill>
          <a:blip r:embed="rId3" cstate="print"/>
          <a:stretch>
            <a:fillRect/>
          </a:stretch>
        </p:blipFill>
        <p:spPr>
          <a:xfrm>
            <a:off x="838200" y="2362200"/>
            <a:ext cx="3124200" cy="2794373"/>
          </a:xfrm>
          <a:prstGeom prst="rect">
            <a:avLst/>
          </a:prstGeom>
        </p:spPr>
      </p:pic>
      <p:pic>
        <p:nvPicPr>
          <p:cNvPr id="5" name="Picture 4" descr="how_solar_panels_work.jpg"/>
          <p:cNvPicPr>
            <a:picLocks noChangeAspect="1"/>
          </p:cNvPicPr>
          <p:nvPr/>
        </p:nvPicPr>
        <p:blipFill>
          <a:blip r:embed="rId4" cstate="print"/>
          <a:stretch>
            <a:fillRect/>
          </a:stretch>
        </p:blipFill>
        <p:spPr>
          <a:xfrm>
            <a:off x="4038600" y="1981200"/>
            <a:ext cx="4724400" cy="4462539"/>
          </a:xfrm>
          <a:prstGeom prst="rect">
            <a:avLst/>
          </a:prstGeom>
        </p:spPr>
      </p:pic>
      <p:sp>
        <p:nvSpPr>
          <p:cNvPr id="4" name="TextBox 3"/>
          <p:cNvSpPr txBox="1"/>
          <p:nvPr/>
        </p:nvSpPr>
        <p:spPr>
          <a:xfrm>
            <a:off x="2057400" y="1295400"/>
            <a:ext cx="49530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How does PV Work?</a:t>
            </a:r>
            <a:endParaRPr lang="en-US" sz="3200" dirty="0">
              <a:solidFill>
                <a:schemeClr val="bg1">
                  <a:lumMod val="9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304800"/>
            <a:ext cx="7543800" cy="67710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PV Modules (Panel) Types</a:t>
            </a:r>
            <a:endParaRPr lang="en-US" sz="3200" dirty="0">
              <a:solidFill>
                <a:schemeClr val="bg1">
                  <a:lumMod val="95000"/>
                </a:schemeClr>
              </a:solidFill>
            </a:endParaRPr>
          </a:p>
        </p:txBody>
      </p:sp>
      <p:sp>
        <p:nvSpPr>
          <p:cNvPr id="7" name="Content Placeholder 2"/>
          <p:cNvSpPr>
            <a:spLocks noGrp="1"/>
          </p:cNvSpPr>
          <p:nvPr>
            <p:ph idx="1"/>
          </p:nvPr>
        </p:nvSpPr>
        <p:spPr>
          <a:xfrm>
            <a:off x="3505200" y="1828800"/>
            <a:ext cx="5105400" cy="4191000"/>
          </a:xfrm>
        </p:spPr>
        <p:txBody>
          <a:bodyPr/>
          <a:lstStyle/>
          <a:p>
            <a:r>
              <a:rPr lang="en-US" b="1" dirty="0" err="1" smtClean="0"/>
              <a:t>Monocrystalline</a:t>
            </a:r>
            <a:r>
              <a:rPr lang="en-US" b="1" dirty="0" smtClean="0"/>
              <a:t> </a:t>
            </a:r>
            <a:r>
              <a:rPr lang="en-US" b="1" dirty="0" smtClean="0"/>
              <a:t>silicon</a:t>
            </a:r>
          </a:p>
          <a:p>
            <a:r>
              <a:rPr lang="en-US" b="1" dirty="0" smtClean="0"/>
              <a:t>Polycrystalline </a:t>
            </a:r>
            <a:r>
              <a:rPr lang="en-US" b="1" dirty="0" smtClean="0"/>
              <a:t>silicon</a:t>
            </a:r>
          </a:p>
          <a:p>
            <a:r>
              <a:rPr lang="en-US" b="1" dirty="0" smtClean="0"/>
              <a:t>Amorphous silicon</a:t>
            </a:r>
          </a:p>
          <a:p>
            <a:r>
              <a:rPr lang="en-US" b="1" dirty="0" smtClean="0"/>
              <a:t>Cadmium telluride</a:t>
            </a:r>
          </a:p>
          <a:p>
            <a:r>
              <a:rPr lang="en-US" b="1" dirty="0" smtClean="0"/>
              <a:t>Copper indium gallium </a:t>
            </a:r>
            <a:r>
              <a:rPr lang="en-US" b="1" dirty="0" err="1" smtClean="0"/>
              <a:t>selenide</a:t>
            </a:r>
            <a:r>
              <a:rPr lang="en-US" b="1" dirty="0" smtClean="0"/>
              <a:t>/sulfide</a:t>
            </a:r>
            <a:endParaRPr lang="en-US" b="1" kern="2000" spc="30" dirty="0" smtClean="0"/>
          </a:p>
        </p:txBody>
      </p:sp>
      <p:pic>
        <p:nvPicPr>
          <p:cNvPr id="6" name="Picture 5" descr="shell-sq80-143.jpg"/>
          <p:cNvPicPr>
            <a:picLocks noChangeAspect="1"/>
          </p:cNvPicPr>
          <p:nvPr/>
        </p:nvPicPr>
        <p:blipFill>
          <a:blip r:embed="rId3" cstate="print"/>
          <a:stretch>
            <a:fillRect/>
          </a:stretch>
        </p:blipFill>
        <p:spPr>
          <a:xfrm>
            <a:off x="914400" y="1295400"/>
            <a:ext cx="2205038" cy="50114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v-elements.gif"/>
          <p:cNvPicPr>
            <a:picLocks noChangeAspect="1"/>
          </p:cNvPicPr>
          <p:nvPr/>
        </p:nvPicPr>
        <p:blipFill>
          <a:blip r:embed="rId3" cstate="print"/>
          <a:stretch>
            <a:fillRect/>
          </a:stretch>
        </p:blipFill>
        <p:spPr>
          <a:xfrm>
            <a:off x="685800" y="1035939"/>
            <a:ext cx="7848600" cy="4983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04800"/>
            <a:ext cx="7543800"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 </a:t>
            </a:r>
            <a:r>
              <a:rPr lang="en-US" sz="4000" b="1" dirty="0" smtClean="0"/>
              <a:t>Environmentalism Today</a:t>
            </a:r>
            <a:endParaRPr lang="en-US" sz="3200" b="1" dirty="0">
              <a:solidFill>
                <a:schemeClr val="bg1">
                  <a:lumMod val="95000"/>
                </a:schemeClr>
              </a:solidFill>
            </a:endParaRPr>
          </a:p>
        </p:txBody>
      </p:sp>
      <p:sp>
        <p:nvSpPr>
          <p:cNvPr id="6" name="TextBox 5"/>
          <p:cNvSpPr txBox="1"/>
          <p:nvPr/>
        </p:nvSpPr>
        <p:spPr>
          <a:xfrm>
            <a:off x="723900" y="4495800"/>
            <a:ext cx="7467600" cy="1754326"/>
          </a:xfrm>
          <a:prstGeom prst="rect">
            <a:avLst/>
          </a:prstGeom>
          <a:noFill/>
        </p:spPr>
        <p:txBody>
          <a:bodyPr wrap="square" rtlCol="0">
            <a:spAutoFit/>
          </a:bodyPr>
          <a:lstStyle/>
          <a:p>
            <a:r>
              <a:rPr lang="en-US" dirty="0" smtClean="0"/>
              <a:t>Environmentalists advocate the sustainable management of resources and stewardship of the environment through changes in public policy and individual behavior. In its recognition of humanity as a participant in (not enemy of) ecosystems, the movement is centered on ecology, health, and human rights.</a:t>
            </a:r>
          </a:p>
          <a:p>
            <a:endParaRPr lang="en-US" dirty="0"/>
          </a:p>
        </p:txBody>
      </p:sp>
      <p:pic>
        <p:nvPicPr>
          <p:cNvPr id="7" name="Picture 6" descr="CB067347-2.jpg"/>
          <p:cNvPicPr>
            <a:picLocks noChangeAspect="1"/>
          </p:cNvPicPr>
          <p:nvPr/>
        </p:nvPicPr>
        <p:blipFill>
          <a:blip r:embed="rId3" cstate="print"/>
          <a:stretch>
            <a:fillRect/>
          </a:stretch>
        </p:blipFill>
        <p:spPr>
          <a:xfrm>
            <a:off x="2590800" y="1447800"/>
            <a:ext cx="3606800" cy="2407539"/>
          </a:xfrm>
          <a:prstGeom prst="rect">
            <a:avLst/>
          </a:prstGeom>
          <a:ln w="28575">
            <a:solidFill>
              <a:srgbClr val="92D050"/>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how-it-works.png"/>
          <p:cNvPicPr>
            <a:picLocks noChangeAspect="1"/>
          </p:cNvPicPr>
          <p:nvPr/>
        </p:nvPicPr>
        <p:blipFill>
          <a:blip r:embed="rId3" cstate="print"/>
          <a:stretch>
            <a:fillRect/>
          </a:stretch>
        </p:blipFill>
        <p:spPr>
          <a:xfrm>
            <a:off x="492125" y="1295400"/>
            <a:ext cx="8397875" cy="5038725"/>
          </a:xfrm>
          <a:prstGeom prst="rect">
            <a:avLst/>
          </a:prstGeom>
        </p:spPr>
      </p:pic>
      <p:sp>
        <p:nvSpPr>
          <p:cNvPr id="6" name="TextBox 5"/>
          <p:cNvSpPr txBox="1"/>
          <p:nvPr/>
        </p:nvSpPr>
        <p:spPr>
          <a:xfrm>
            <a:off x="762000" y="304800"/>
            <a:ext cx="7543800"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200" b="1" dirty="0" smtClean="0">
                <a:solidFill>
                  <a:schemeClr val="bg1">
                    <a:lumMod val="95000"/>
                  </a:schemeClr>
                </a:solidFill>
              </a:rPr>
              <a:t>Grid-Connected System</a:t>
            </a:r>
            <a:endParaRPr lang="en-US" sz="3200" dirty="0">
              <a:solidFill>
                <a:schemeClr val="bg1">
                  <a:lumMod val="9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304800"/>
            <a:ext cx="7543800"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200" b="1" dirty="0" smtClean="0">
                <a:solidFill>
                  <a:schemeClr val="bg1">
                    <a:lumMod val="95000"/>
                  </a:schemeClr>
                </a:solidFill>
              </a:rPr>
              <a:t>Grid-Connected System</a:t>
            </a:r>
            <a:endParaRPr lang="en-US" sz="3200" dirty="0">
              <a:solidFill>
                <a:schemeClr val="bg1">
                  <a:lumMod val="95000"/>
                </a:schemeClr>
              </a:solidFill>
            </a:endParaRPr>
          </a:p>
        </p:txBody>
      </p:sp>
      <p:pic>
        <p:nvPicPr>
          <p:cNvPr id="7" name="Picture 6" descr="eere_grid_connected.png"/>
          <p:cNvPicPr>
            <a:picLocks noChangeAspect="1"/>
          </p:cNvPicPr>
          <p:nvPr/>
        </p:nvPicPr>
        <p:blipFill>
          <a:blip r:embed="rId3" cstate="print"/>
          <a:stretch>
            <a:fillRect/>
          </a:stretch>
        </p:blipFill>
        <p:spPr>
          <a:xfrm>
            <a:off x="273084" y="1353805"/>
            <a:ext cx="8699158" cy="48183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how-it-works2.png"/>
          <p:cNvPicPr>
            <a:picLocks noChangeAspect="1"/>
          </p:cNvPicPr>
          <p:nvPr/>
        </p:nvPicPr>
        <p:blipFill>
          <a:blip r:embed="rId3" cstate="print"/>
          <a:stretch>
            <a:fillRect/>
          </a:stretch>
        </p:blipFill>
        <p:spPr>
          <a:xfrm>
            <a:off x="209550" y="700087"/>
            <a:ext cx="8724900" cy="545782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200379979-001.jpg"/>
          <p:cNvPicPr>
            <a:picLocks noChangeAspect="1"/>
          </p:cNvPicPr>
          <p:nvPr/>
        </p:nvPicPr>
        <p:blipFill>
          <a:blip r:embed="rId3" cstate="print"/>
          <a:stretch>
            <a:fillRect/>
          </a:stretch>
        </p:blipFill>
        <p:spPr>
          <a:xfrm>
            <a:off x="2641600" y="1447800"/>
            <a:ext cx="5588000" cy="3721652"/>
          </a:xfrm>
          <a:prstGeom prst="rect">
            <a:avLst/>
          </a:prstGeom>
          <a:ln w="28575">
            <a:solidFill>
              <a:schemeClr val="tx1"/>
            </a:solidFill>
          </a:ln>
        </p:spPr>
      </p:pic>
      <p:pic>
        <p:nvPicPr>
          <p:cNvPr id="5" name="Picture 4" descr="battery.png"/>
          <p:cNvPicPr>
            <a:picLocks noChangeAspect="1"/>
          </p:cNvPicPr>
          <p:nvPr/>
        </p:nvPicPr>
        <p:blipFill>
          <a:blip r:embed="rId4" cstate="print"/>
          <a:stretch>
            <a:fillRect/>
          </a:stretch>
        </p:blipFill>
        <p:spPr>
          <a:xfrm>
            <a:off x="914400" y="3276600"/>
            <a:ext cx="2867025" cy="2886075"/>
          </a:xfrm>
          <a:prstGeom prst="rect">
            <a:avLst/>
          </a:prstGeom>
        </p:spPr>
      </p:pic>
      <p:sp>
        <p:nvSpPr>
          <p:cNvPr id="6" name="TextBox 5"/>
          <p:cNvSpPr txBox="1"/>
          <p:nvPr/>
        </p:nvSpPr>
        <p:spPr>
          <a:xfrm>
            <a:off x="762000" y="304800"/>
            <a:ext cx="7543800"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200" b="1" dirty="0" smtClean="0">
                <a:solidFill>
                  <a:schemeClr val="bg1">
                    <a:lumMod val="95000"/>
                  </a:schemeClr>
                </a:solidFill>
              </a:rPr>
              <a:t>Off-Grid System</a:t>
            </a:r>
            <a:endParaRPr lang="en-US" sz="3200" dirty="0">
              <a:solidFill>
                <a:schemeClr val="bg1">
                  <a:lumMod val="9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04800"/>
            <a:ext cx="7543800"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200" b="1" dirty="0" smtClean="0">
                <a:solidFill>
                  <a:schemeClr val="bg1">
                    <a:lumMod val="95000"/>
                  </a:schemeClr>
                </a:solidFill>
              </a:rPr>
              <a:t>Hybrid – Grid-Tied with Battery Backup</a:t>
            </a:r>
            <a:endParaRPr lang="en-US" sz="3200" dirty="0">
              <a:solidFill>
                <a:schemeClr val="bg1">
                  <a:lumMod val="95000"/>
                </a:schemeClr>
              </a:solidFill>
            </a:endParaRPr>
          </a:p>
        </p:txBody>
      </p:sp>
      <p:pic>
        <p:nvPicPr>
          <p:cNvPr id="5" name="Picture 4" descr="grid_tie_with_backup.jpg"/>
          <p:cNvPicPr>
            <a:picLocks noChangeAspect="1"/>
          </p:cNvPicPr>
          <p:nvPr/>
        </p:nvPicPr>
        <p:blipFill>
          <a:blip r:embed="rId3" cstate="print"/>
          <a:stretch>
            <a:fillRect/>
          </a:stretch>
        </p:blipFill>
        <p:spPr>
          <a:xfrm>
            <a:off x="1219200" y="1371600"/>
            <a:ext cx="6743700" cy="43624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rul Kassel Digital - 005.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04800" y="304800"/>
            <a:ext cx="63246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Electric (Photovoltaic)</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Residential – Roof-Top Installation</a:t>
            </a:r>
            <a:endParaRPr lang="en-US" sz="3200" dirty="0">
              <a:solidFill>
                <a:schemeClr val="bg1">
                  <a:lumMod val="9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27958-R1-051-24.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304800" y="304800"/>
            <a:ext cx="62484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Electric (Photovoltaic)</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Commercial  </a:t>
            </a:r>
            <a:r>
              <a:rPr lang="en-US" sz="3800" dirty="0" smtClean="0">
                <a:solidFill>
                  <a:schemeClr val="bg1">
                    <a:lumMod val="95000"/>
                  </a:schemeClr>
                </a:solidFill>
              </a:rPr>
              <a:t> </a:t>
            </a:r>
            <a:r>
              <a:rPr lang="en-US" sz="3200" dirty="0" smtClean="0">
                <a:solidFill>
                  <a:schemeClr val="bg1">
                    <a:lumMod val="95000"/>
                  </a:schemeClr>
                </a:solidFill>
              </a:rPr>
              <a:t>Roof-Top Installation</a:t>
            </a:r>
            <a:endParaRPr lang="en-US" sz="3200" dirty="0">
              <a:solidFill>
                <a:schemeClr val="bg1">
                  <a:lumMod val="9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n Dean Install 023.jpg"/>
          <p:cNvPicPr>
            <a:picLocks noChangeAspect="1"/>
          </p:cNvPicPr>
          <p:nvPr/>
        </p:nvPicPr>
        <p:blipFill>
          <a:blip r:embed="rId3" cstate="print"/>
          <a:stretch>
            <a:fillRect/>
          </a:stretch>
        </p:blipFill>
        <p:spPr>
          <a:xfrm>
            <a:off x="1143000" y="857250"/>
            <a:ext cx="7391400" cy="5543550"/>
          </a:xfrm>
          <a:prstGeom prst="rect">
            <a:avLst/>
          </a:prstGeom>
        </p:spPr>
      </p:pic>
      <p:sp>
        <p:nvSpPr>
          <p:cNvPr id="5" name="TextBox 4"/>
          <p:cNvSpPr txBox="1"/>
          <p:nvPr/>
        </p:nvSpPr>
        <p:spPr>
          <a:xfrm>
            <a:off x="304800" y="304800"/>
            <a:ext cx="6781800" cy="126188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Electric (Photovoltaic)</a:t>
            </a:r>
            <a:br>
              <a:rPr lang="en-US" sz="3800" b="1" dirty="0" smtClean="0">
                <a:solidFill>
                  <a:schemeClr val="bg1">
                    <a:lumMod val="95000"/>
                  </a:schemeClr>
                </a:solidFill>
              </a:rPr>
            </a:br>
            <a:r>
              <a:rPr lang="en-US" sz="3800" dirty="0" smtClean="0">
                <a:solidFill>
                  <a:schemeClr val="bg1">
                    <a:lumMod val="95000"/>
                  </a:schemeClr>
                </a:solidFill>
              </a:rPr>
              <a:t> </a:t>
            </a:r>
            <a:r>
              <a:rPr lang="en-US" sz="3200" dirty="0" smtClean="0">
                <a:solidFill>
                  <a:schemeClr val="bg1">
                    <a:lumMod val="95000"/>
                  </a:schemeClr>
                </a:solidFill>
              </a:rPr>
              <a:t>Residential – Ground Rack Installation</a:t>
            </a:r>
            <a:endParaRPr lang="en-US" sz="3200" dirty="0">
              <a:solidFill>
                <a:schemeClr val="bg1">
                  <a:lumMod val="95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17091441.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304800" y="304800"/>
            <a:ext cx="6705600" cy="116955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800" b="1" dirty="0" smtClean="0">
                <a:solidFill>
                  <a:schemeClr val="bg1">
                    <a:lumMod val="95000"/>
                  </a:schemeClr>
                </a:solidFill>
              </a:rPr>
              <a:t> Solar Electric (Photovoltaic)</a:t>
            </a:r>
            <a:br>
              <a:rPr lang="en-US" sz="3800" b="1" dirty="0" smtClean="0">
                <a:solidFill>
                  <a:schemeClr val="bg1">
                    <a:lumMod val="95000"/>
                  </a:schemeClr>
                </a:solidFill>
              </a:rPr>
            </a:br>
            <a:r>
              <a:rPr lang="en-US" sz="3200" dirty="0" smtClean="0">
                <a:solidFill>
                  <a:schemeClr val="bg1">
                    <a:lumMod val="95000"/>
                  </a:schemeClr>
                </a:solidFill>
              </a:rPr>
              <a:t> Commercial - Ground Rack Installation</a:t>
            </a:r>
            <a:endParaRPr lang="en-US" sz="3200" dirty="0">
              <a:solidFill>
                <a:schemeClr val="bg1">
                  <a:lumMod val="95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_068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larspacerace1.jpg"/>
          <p:cNvPicPr>
            <a:picLocks noChangeAspect="1"/>
          </p:cNvPicPr>
          <p:nvPr/>
        </p:nvPicPr>
        <p:blipFill>
          <a:blip r:embed="rId3" cstate="print"/>
          <a:stretch>
            <a:fillRect/>
          </a:stretch>
        </p:blipFill>
        <p:spPr>
          <a:xfrm>
            <a:off x="3657600" y="2743200"/>
            <a:ext cx="5114925" cy="3771900"/>
          </a:xfrm>
          <a:prstGeom prst="rect">
            <a:avLst/>
          </a:prstGeom>
        </p:spPr>
      </p:pic>
      <p:pic>
        <p:nvPicPr>
          <p:cNvPr id="4" name="Picture 3" descr="fiercegreenfire_0.jpg"/>
          <p:cNvPicPr>
            <a:picLocks noChangeAspect="1"/>
          </p:cNvPicPr>
          <p:nvPr/>
        </p:nvPicPr>
        <p:blipFill>
          <a:blip r:embed="rId4" cstate="print"/>
          <a:stretch>
            <a:fillRect/>
          </a:stretch>
        </p:blipFill>
        <p:spPr>
          <a:xfrm>
            <a:off x="533400" y="609600"/>
            <a:ext cx="4039628" cy="2813050"/>
          </a:xfrm>
          <a:prstGeom prst="rect">
            <a:avLst/>
          </a:prstGeom>
          <a:ln w="28575">
            <a:solidFill>
              <a:schemeClr val="tx1"/>
            </a:solidFill>
          </a:ln>
        </p:spPr>
      </p:pic>
      <p:sp>
        <p:nvSpPr>
          <p:cNvPr id="6" name="Rectangle 5"/>
          <p:cNvSpPr/>
          <p:nvPr/>
        </p:nvSpPr>
        <p:spPr>
          <a:xfrm>
            <a:off x="685800" y="5562600"/>
            <a:ext cx="2590800" cy="830997"/>
          </a:xfrm>
          <a:prstGeom prst="rect">
            <a:avLst/>
          </a:prstGeom>
        </p:spPr>
        <p:txBody>
          <a:bodyPr wrap="square">
            <a:spAutoFit/>
          </a:bodyPr>
          <a:lstStyle/>
          <a:p>
            <a:r>
              <a:rPr lang="en-US" sz="2400" b="1" dirty="0" smtClean="0"/>
              <a:t>How did we get here?</a:t>
            </a:r>
            <a:endParaRPr lang="en-US" sz="2400" b="1" dirty="0"/>
          </a:p>
        </p:txBody>
      </p:sp>
      <p:pic>
        <p:nvPicPr>
          <p:cNvPr id="8" name="Picture 7" descr="images.jpg"/>
          <p:cNvPicPr>
            <a:picLocks noChangeAspect="1"/>
          </p:cNvPicPr>
          <p:nvPr/>
        </p:nvPicPr>
        <p:blipFill>
          <a:blip r:embed="rId5" cstate="print"/>
          <a:stretch>
            <a:fillRect/>
          </a:stretch>
        </p:blipFill>
        <p:spPr>
          <a:xfrm>
            <a:off x="762000" y="3657600"/>
            <a:ext cx="2647950" cy="1724025"/>
          </a:xfrm>
          <a:prstGeom prst="rect">
            <a:avLst/>
          </a:prstGeom>
          <a:ln w="28575">
            <a:solidFill>
              <a:schemeClr val="tx1"/>
            </a:solidFill>
          </a:ln>
        </p:spPr>
      </p:pic>
      <p:pic>
        <p:nvPicPr>
          <p:cNvPr id="7" name="Picture 6" descr="42-16418697.jpg"/>
          <p:cNvPicPr>
            <a:picLocks noChangeAspect="1"/>
          </p:cNvPicPr>
          <p:nvPr/>
        </p:nvPicPr>
        <p:blipFill>
          <a:blip r:embed="rId6" cstate="print"/>
          <a:stretch>
            <a:fillRect/>
          </a:stretch>
        </p:blipFill>
        <p:spPr>
          <a:xfrm>
            <a:off x="5257800" y="609600"/>
            <a:ext cx="1600200" cy="2054831"/>
          </a:xfrm>
          <a:prstGeom prst="rect">
            <a:avLst/>
          </a:prstGeom>
          <a:ln w="28575">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2-17097750.jpg"/>
          <p:cNvPicPr>
            <a:picLocks noChangeAspect="1"/>
          </p:cNvPicPr>
          <p:nvPr/>
        </p:nvPicPr>
        <p:blipFill>
          <a:blip r:embed="rId3" cstate="print"/>
          <a:stretch>
            <a:fillRect/>
          </a:stretch>
        </p:blipFill>
        <p:spPr>
          <a:xfrm>
            <a:off x="2209800" y="2942653"/>
            <a:ext cx="4495800" cy="3000947"/>
          </a:xfrm>
          <a:prstGeom prst="rect">
            <a:avLst/>
          </a:prstGeom>
        </p:spPr>
      </p:pic>
      <p:sp>
        <p:nvSpPr>
          <p:cNvPr id="5" name="TextBox 4"/>
          <p:cNvSpPr txBox="1"/>
          <p:nvPr/>
        </p:nvSpPr>
        <p:spPr>
          <a:xfrm>
            <a:off x="2209800" y="609600"/>
            <a:ext cx="4495800" cy="233910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3800" b="1" dirty="0" smtClean="0">
                <a:solidFill>
                  <a:schemeClr val="bg1">
                    <a:lumMod val="95000"/>
                  </a:schemeClr>
                </a:solidFill>
              </a:rPr>
              <a:t/>
            </a:r>
            <a:br>
              <a:rPr lang="en-US" sz="3800" b="1" dirty="0" smtClean="0">
                <a:solidFill>
                  <a:schemeClr val="bg1">
                    <a:lumMod val="95000"/>
                  </a:schemeClr>
                </a:solidFill>
              </a:rPr>
            </a:br>
            <a:r>
              <a:rPr lang="en-US" sz="3800" b="1" dirty="0" smtClean="0">
                <a:solidFill>
                  <a:schemeClr val="bg1">
                    <a:lumMod val="95000"/>
                  </a:schemeClr>
                </a:solidFill>
              </a:rPr>
              <a:t>Benefits</a:t>
            </a:r>
          </a:p>
          <a:p>
            <a:pPr algn="ctr"/>
            <a:r>
              <a:rPr lang="en-US" sz="3800" b="1" dirty="0" smtClean="0">
                <a:solidFill>
                  <a:schemeClr val="bg1">
                    <a:lumMod val="95000"/>
                  </a:schemeClr>
                </a:solidFill>
              </a:rPr>
              <a:t>of Solar</a:t>
            </a:r>
            <a:br>
              <a:rPr lang="en-US" sz="3800" b="1" dirty="0" smtClean="0">
                <a:solidFill>
                  <a:schemeClr val="bg1">
                    <a:lumMod val="95000"/>
                  </a:schemeClr>
                </a:solidFill>
              </a:rPr>
            </a:br>
            <a:endParaRPr lang="en-US" sz="3200" dirty="0">
              <a:solidFill>
                <a:schemeClr val="bg1">
                  <a:lumMod val="9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b10068518b-001.jpg"/>
          <p:cNvPicPr>
            <a:picLocks noChangeAspect="1"/>
          </p:cNvPicPr>
          <p:nvPr/>
        </p:nvPicPr>
        <p:blipFill>
          <a:blip r:embed="rId3" cstate="print"/>
          <a:stretch>
            <a:fillRect/>
          </a:stretch>
        </p:blipFill>
        <p:spPr>
          <a:xfrm>
            <a:off x="6019800" y="2743200"/>
            <a:ext cx="2576512" cy="2576512"/>
          </a:xfrm>
          <a:prstGeom prst="rect">
            <a:avLst/>
          </a:prstGeom>
        </p:spPr>
      </p:pic>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Why Go Solar?</a:t>
            </a:r>
            <a:endParaRPr lang="en-US" sz="3800" b="1" dirty="0"/>
          </a:p>
        </p:txBody>
      </p:sp>
      <p:sp>
        <p:nvSpPr>
          <p:cNvPr id="3" name="Content Placeholder 2"/>
          <p:cNvSpPr>
            <a:spLocks noGrp="1"/>
          </p:cNvSpPr>
          <p:nvPr>
            <p:ph idx="1"/>
          </p:nvPr>
        </p:nvSpPr>
        <p:spPr>
          <a:xfrm>
            <a:off x="457200" y="1600200"/>
            <a:ext cx="8458200" cy="4525963"/>
          </a:xfrm>
        </p:spPr>
        <p:txBody>
          <a:bodyPr>
            <a:normAutofit/>
          </a:bodyPr>
          <a:lstStyle/>
          <a:p>
            <a:r>
              <a:rPr lang="en-US" dirty="0" smtClean="0"/>
              <a:t>R</a:t>
            </a:r>
            <a:r>
              <a:rPr lang="en-US" dirty="0" smtClean="0"/>
              <a:t>educe</a:t>
            </a:r>
            <a:r>
              <a:rPr lang="en-US" dirty="0" smtClean="0"/>
              <a:t>, or eliminate electricity from your </a:t>
            </a:r>
            <a:r>
              <a:rPr lang="en-US" dirty="0" smtClean="0"/>
              <a:t>utility</a:t>
            </a:r>
            <a:endParaRPr lang="en-US" dirty="0" smtClean="0"/>
          </a:p>
          <a:p>
            <a:r>
              <a:rPr lang="en-US" dirty="0" smtClean="0"/>
              <a:t>Reduce </a:t>
            </a:r>
            <a:r>
              <a:rPr lang="en-US" dirty="0" smtClean="0"/>
              <a:t>our energy reliance on fossil </a:t>
            </a:r>
            <a:r>
              <a:rPr lang="en-US" dirty="0" smtClean="0"/>
              <a:t>fuels</a:t>
            </a:r>
            <a:endParaRPr lang="en-US" dirty="0" smtClean="0"/>
          </a:p>
          <a:p>
            <a:r>
              <a:rPr lang="en-US" dirty="0" smtClean="0"/>
              <a:t>Clean</a:t>
            </a:r>
            <a:r>
              <a:rPr lang="en-US" dirty="0" smtClean="0"/>
              <a:t>, renewable and reliable</a:t>
            </a:r>
          </a:p>
          <a:p>
            <a:r>
              <a:rPr lang="en-US" dirty="0" smtClean="0"/>
              <a:t> </a:t>
            </a:r>
            <a:r>
              <a:rPr lang="en-US" dirty="0" smtClean="0"/>
              <a:t>Reduce greenhouse gases</a:t>
            </a:r>
            <a:endParaRPr lang="en-US" dirty="0" smtClean="0"/>
          </a:p>
          <a:p>
            <a:r>
              <a:rPr lang="en-US" dirty="0" smtClean="0"/>
              <a:t>Hedge </a:t>
            </a:r>
            <a:r>
              <a:rPr lang="en-US" dirty="0" smtClean="0"/>
              <a:t>against future price increases</a:t>
            </a:r>
          </a:p>
          <a:p>
            <a:r>
              <a:rPr lang="en-US" dirty="0" smtClean="0"/>
              <a:t>Fixed </a:t>
            </a:r>
            <a:r>
              <a:rPr lang="en-US" dirty="0" smtClean="0"/>
              <a:t>energy </a:t>
            </a:r>
            <a:r>
              <a:rPr lang="en-US" dirty="0" smtClean="0"/>
              <a:t>costs</a:t>
            </a:r>
            <a:endParaRPr lang="en-US" dirty="0" smtClean="0"/>
          </a:p>
          <a:p>
            <a:r>
              <a:rPr lang="en-US" dirty="0" smtClean="0"/>
              <a:t>L</a:t>
            </a:r>
            <a:r>
              <a:rPr lang="en-US" dirty="0" smtClean="0"/>
              <a:t>ocal </a:t>
            </a:r>
            <a:r>
              <a:rPr lang="en-US" dirty="0" smtClean="0"/>
              <a:t>jobs and economic development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944562"/>
          </a:xfrm>
        </p:spPr>
        <p:style>
          <a:lnRef idx="1">
            <a:schemeClr val="accent3"/>
          </a:lnRef>
          <a:fillRef idx="3">
            <a:schemeClr val="accent3"/>
          </a:fillRef>
          <a:effectRef idx="2">
            <a:schemeClr val="accent3"/>
          </a:effectRef>
          <a:fontRef idx="minor">
            <a:schemeClr val="lt1"/>
          </a:fontRef>
        </p:style>
        <p:txBody>
          <a:bodyPr>
            <a:normAutofit/>
          </a:bodyPr>
          <a:lstStyle/>
          <a:p>
            <a:r>
              <a:rPr lang="en-US" sz="3700" b="1" dirty="0" smtClean="0"/>
              <a:t>What motivates consumers to go green?</a:t>
            </a:r>
            <a:endParaRPr lang="en-US" sz="3700" b="1" dirty="0"/>
          </a:p>
        </p:txBody>
      </p:sp>
      <p:sp>
        <p:nvSpPr>
          <p:cNvPr id="3" name="Content Placeholder 2"/>
          <p:cNvSpPr>
            <a:spLocks noGrp="1"/>
          </p:cNvSpPr>
          <p:nvPr>
            <p:ph idx="1"/>
          </p:nvPr>
        </p:nvSpPr>
        <p:spPr>
          <a:xfrm>
            <a:off x="4343400" y="2046982"/>
            <a:ext cx="4800600" cy="2438399"/>
          </a:xfrm>
        </p:spPr>
        <p:txBody>
          <a:bodyPr>
            <a:normAutofit/>
          </a:bodyPr>
          <a:lstStyle/>
          <a:p>
            <a:r>
              <a:rPr lang="en-US" b="1" dirty="0" smtClean="0"/>
              <a:t>Social Pressure</a:t>
            </a:r>
          </a:p>
          <a:p>
            <a:r>
              <a:rPr lang="en-US" b="1" dirty="0" smtClean="0"/>
              <a:t>Lifestyle</a:t>
            </a:r>
            <a:endParaRPr lang="en-US" b="1" dirty="0" smtClean="0"/>
          </a:p>
          <a:p>
            <a:r>
              <a:rPr lang="en-US" b="1" dirty="0" smtClean="0"/>
              <a:t>Government </a:t>
            </a:r>
            <a:r>
              <a:rPr lang="en-US" b="1" dirty="0" smtClean="0"/>
              <a:t>Incentives</a:t>
            </a:r>
          </a:p>
          <a:p>
            <a:r>
              <a:rPr lang="en-US" b="1" dirty="0" smtClean="0"/>
              <a:t>Financial </a:t>
            </a:r>
            <a:r>
              <a:rPr lang="en-US" b="1" dirty="0" smtClean="0"/>
              <a:t>Savings</a:t>
            </a:r>
          </a:p>
        </p:txBody>
      </p:sp>
      <p:pic>
        <p:nvPicPr>
          <p:cNvPr id="7" name="Picture 6" descr="42-18580509.jpg"/>
          <p:cNvPicPr>
            <a:picLocks noChangeAspect="1"/>
          </p:cNvPicPr>
          <p:nvPr/>
        </p:nvPicPr>
        <p:blipFill>
          <a:blip r:embed="rId3" cstate="print"/>
          <a:stretch>
            <a:fillRect/>
          </a:stretch>
        </p:blipFill>
        <p:spPr>
          <a:xfrm>
            <a:off x="609600" y="1818381"/>
            <a:ext cx="3429000" cy="2674619"/>
          </a:xfrm>
          <a:prstGeom prst="rect">
            <a:avLst/>
          </a:prstGeom>
          <a:ln w="28575">
            <a:solidFill>
              <a:schemeClr val="tx1"/>
            </a:solidFill>
          </a:ln>
        </p:spPr>
      </p:pic>
      <p:sp>
        <p:nvSpPr>
          <p:cNvPr id="8" name="Rectangle 7"/>
          <p:cNvSpPr/>
          <p:nvPr/>
        </p:nvSpPr>
        <p:spPr>
          <a:xfrm>
            <a:off x="609600" y="4713982"/>
            <a:ext cx="8534400" cy="1077218"/>
          </a:xfrm>
          <a:prstGeom prst="rect">
            <a:avLst/>
          </a:prstGeom>
        </p:spPr>
        <p:txBody>
          <a:bodyPr wrap="square">
            <a:spAutoFit/>
          </a:bodyPr>
          <a:lstStyle/>
          <a:p>
            <a:pPr>
              <a:buFont typeface="Arial" pitchFamily="34" charset="0"/>
              <a:buChar char="•"/>
            </a:pPr>
            <a:r>
              <a:rPr lang="en-US" sz="3200" b="1" dirty="0" smtClean="0"/>
              <a:t> Reduced </a:t>
            </a:r>
            <a:r>
              <a:rPr lang="en-US" sz="3200" b="1" dirty="0" smtClean="0"/>
              <a:t>dependence on foreign oil – national security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Market Growth</a:t>
            </a:r>
            <a:endParaRPr lang="en-US" sz="3800" b="1" dirty="0"/>
          </a:p>
        </p:txBody>
      </p:sp>
      <p:sp>
        <p:nvSpPr>
          <p:cNvPr id="4" name="Rectangle 3"/>
          <p:cNvSpPr/>
          <p:nvPr/>
        </p:nvSpPr>
        <p:spPr>
          <a:xfrm>
            <a:off x="5181600" y="4419600"/>
            <a:ext cx="3574633" cy="369332"/>
          </a:xfrm>
          <a:prstGeom prst="rect">
            <a:avLst/>
          </a:prstGeom>
        </p:spPr>
        <p:txBody>
          <a:bodyPr wrap="none">
            <a:spAutoFit/>
          </a:bodyPr>
          <a:lstStyle/>
          <a:p>
            <a:r>
              <a:rPr lang="en-US" dirty="0" smtClean="0"/>
              <a:t>Source: renewableenergyworld.com</a:t>
            </a:r>
            <a:endParaRPr lang="en-US" dirty="0"/>
          </a:p>
        </p:txBody>
      </p:sp>
      <p:pic>
        <p:nvPicPr>
          <p:cNvPr id="5" name="Picture 4" descr="Pv_yr.jpg"/>
          <p:cNvPicPr>
            <a:picLocks noChangeAspect="1"/>
          </p:cNvPicPr>
          <p:nvPr/>
        </p:nvPicPr>
        <p:blipFill>
          <a:blip r:embed="rId3" cstate="print"/>
          <a:stretch>
            <a:fillRect/>
          </a:stretch>
        </p:blipFill>
        <p:spPr>
          <a:xfrm>
            <a:off x="152400" y="1600200"/>
            <a:ext cx="4876800" cy="3657600"/>
          </a:xfrm>
          <a:prstGeom prst="rect">
            <a:avLst/>
          </a:prstGeom>
        </p:spPr>
      </p:pic>
      <p:pic>
        <p:nvPicPr>
          <p:cNvPr id="6" name="Picture 5" descr="1332-rebound-u-s-photovoltaic-market-growth-through-2010.jpg"/>
          <p:cNvPicPr>
            <a:picLocks noChangeAspect="1"/>
          </p:cNvPicPr>
          <p:nvPr/>
        </p:nvPicPr>
        <p:blipFill>
          <a:blip r:embed="rId4" cstate="print"/>
          <a:stretch>
            <a:fillRect/>
          </a:stretch>
        </p:blipFill>
        <p:spPr>
          <a:xfrm>
            <a:off x="5105400" y="1752600"/>
            <a:ext cx="3722270" cy="2514600"/>
          </a:xfrm>
          <a:prstGeom prst="rect">
            <a:avLst/>
          </a:prstGeom>
        </p:spPr>
      </p:pic>
      <p:sp>
        <p:nvSpPr>
          <p:cNvPr id="7" name="TextBox 6"/>
          <p:cNvSpPr txBox="1"/>
          <p:nvPr/>
        </p:nvSpPr>
        <p:spPr>
          <a:xfrm>
            <a:off x="304800" y="5410200"/>
            <a:ext cx="4724400" cy="646331"/>
          </a:xfrm>
          <a:prstGeom prst="rect">
            <a:avLst/>
          </a:prstGeom>
          <a:noFill/>
        </p:spPr>
        <p:txBody>
          <a:bodyPr wrap="square" rtlCol="0">
            <a:spAutoFit/>
          </a:bodyPr>
          <a:lstStyle/>
          <a:p>
            <a:r>
              <a:rPr lang="en-US" dirty="0" smtClean="0"/>
              <a:t>Source: O’Meara, Prometheus Institute, </a:t>
            </a:r>
            <a:r>
              <a:rPr lang="en-US" dirty="0" err="1" smtClean="0"/>
              <a:t>Solarbuzz</a:t>
            </a:r>
            <a:r>
              <a:rPr lang="en-US" dirty="0" smtClean="0"/>
              <a:t> / umt.edu</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Market Drivers</a:t>
            </a:r>
            <a:endParaRPr lang="en-US" sz="3800" b="1" dirty="0"/>
          </a:p>
        </p:txBody>
      </p:sp>
      <p:sp>
        <p:nvSpPr>
          <p:cNvPr id="3" name="Content Placeholder 2"/>
          <p:cNvSpPr>
            <a:spLocks noGrp="1"/>
          </p:cNvSpPr>
          <p:nvPr>
            <p:ph idx="1"/>
          </p:nvPr>
        </p:nvSpPr>
        <p:spPr/>
        <p:txBody>
          <a:bodyPr>
            <a:normAutofit lnSpcReduction="10000"/>
          </a:bodyPr>
          <a:lstStyle/>
          <a:p>
            <a:r>
              <a:rPr lang="en-US" b="1" dirty="0" smtClean="0"/>
              <a:t>Policy remains the most important market </a:t>
            </a:r>
            <a:r>
              <a:rPr lang="en-US" b="1" dirty="0" smtClean="0"/>
              <a:t>driver</a:t>
            </a:r>
            <a:br>
              <a:rPr lang="en-US" b="1" dirty="0" smtClean="0"/>
            </a:br>
            <a:endParaRPr lang="en-US" b="1" dirty="0" smtClean="0"/>
          </a:p>
          <a:p>
            <a:r>
              <a:rPr lang="en-US" b="1" dirty="0" smtClean="0"/>
              <a:t>Federal tax credits and </a:t>
            </a:r>
            <a:r>
              <a:rPr lang="en-US" b="1" dirty="0" smtClean="0"/>
              <a:t/>
            </a:r>
            <a:br>
              <a:rPr lang="en-US" b="1" dirty="0" smtClean="0"/>
            </a:br>
            <a:r>
              <a:rPr lang="en-US" b="1" dirty="0" smtClean="0"/>
              <a:t>cash grants</a:t>
            </a:r>
            <a:br>
              <a:rPr lang="en-US" b="1" dirty="0" smtClean="0"/>
            </a:br>
            <a:endParaRPr lang="en-US" b="1" dirty="0" smtClean="0"/>
          </a:p>
          <a:p>
            <a:r>
              <a:rPr lang="en-US" b="1" dirty="0" smtClean="0"/>
              <a:t> State </a:t>
            </a:r>
            <a:r>
              <a:rPr lang="en-US" b="1" dirty="0" smtClean="0"/>
              <a:t>policies</a:t>
            </a:r>
            <a:br>
              <a:rPr lang="en-US" b="1" dirty="0" smtClean="0"/>
            </a:br>
            <a:endParaRPr lang="en-US" b="1" dirty="0" smtClean="0"/>
          </a:p>
          <a:p>
            <a:r>
              <a:rPr lang="en-US" b="1" dirty="0" smtClean="0"/>
              <a:t> Cost of Equipment is second largest </a:t>
            </a:r>
            <a:r>
              <a:rPr lang="en-US" b="1" dirty="0" smtClean="0"/>
              <a:t>driver</a:t>
            </a:r>
            <a:endParaRPr lang="en-US" b="1" dirty="0"/>
          </a:p>
        </p:txBody>
      </p:sp>
      <p:pic>
        <p:nvPicPr>
          <p:cNvPr id="4" name="Picture 3" descr="Washington_State_Capitol_Legislative_Building_Dome.jpg"/>
          <p:cNvPicPr>
            <a:picLocks noChangeAspect="1"/>
          </p:cNvPicPr>
          <p:nvPr/>
        </p:nvPicPr>
        <p:blipFill>
          <a:blip r:embed="rId3" cstate="print"/>
          <a:stretch>
            <a:fillRect/>
          </a:stretch>
        </p:blipFill>
        <p:spPr>
          <a:xfrm>
            <a:off x="5715000" y="2286000"/>
            <a:ext cx="2684145" cy="295773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Roadblocks</a:t>
            </a:r>
            <a:endParaRPr lang="en-US" sz="3800" b="1" dirty="0"/>
          </a:p>
        </p:txBody>
      </p:sp>
      <p:pic>
        <p:nvPicPr>
          <p:cNvPr id="4" name="Picture 3" descr="lbnl-germany-v-us-pv-soft-costs-differences.jpg"/>
          <p:cNvPicPr>
            <a:picLocks noChangeAspect="1"/>
          </p:cNvPicPr>
          <p:nvPr/>
        </p:nvPicPr>
        <p:blipFill>
          <a:blip r:embed="rId3" cstate="print"/>
          <a:stretch>
            <a:fillRect/>
          </a:stretch>
        </p:blipFill>
        <p:spPr>
          <a:xfrm>
            <a:off x="3505200" y="4108326"/>
            <a:ext cx="5257800" cy="2554453"/>
          </a:xfrm>
          <a:prstGeom prst="rect">
            <a:avLst/>
          </a:prstGeom>
        </p:spPr>
      </p:pic>
      <p:pic>
        <p:nvPicPr>
          <p:cNvPr id="5" name="Picture 4" descr="lbnl-germany-v-us-pv-installed-cost.jpg"/>
          <p:cNvPicPr>
            <a:picLocks noChangeAspect="1"/>
          </p:cNvPicPr>
          <p:nvPr/>
        </p:nvPicPr>
        <p:blipFill>
          <a:blip r:embed="rId4" cstate="print"/>
          <a:stretch>
            <a:fillRect/>
          </a:stretch>
        </p:blipFill>
        <p:spPr>
          <a:xfrm>
            <a:off x="457200" y="1600200"/>
            <a:ext cx="5595312" cy="23622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Jobs and the Economy</a:t>
            </a:r>
            <a:endParaRPr lang="en-US" sz="3800" b="1" dirty="0"/>
          </a:p>
        </p:txBody>
      </p:sp>
      <p:pic>
        <p:nvPicPr>
          <p:cNvPr id="4" name="Picture 3" descr="4856310.jpg"/>
          <p:cNvPicPr>
            <a:picLocks noChangeAspect="1"/>
          </p:cNvPicPr>
          <p:nvPr/>
        </p:nvPicPr>
        <p:blipFill>
          <a:blip r:embed="rId3" cstate="print"/>
          <a:stretch>
            <a:fillRect/>
          </a:stretch>
        </p:blipFill>
        <p:spPr>
          <a:xfrm>
            <a:off x="6248400" y="2971800"/>
            <a:ext cx="2438400" cy="3653033"/>
          </a:xfrm>
          <a:prstGeom prst="rect">
            <a:avLst/>
          </a:prstGeom>
          <a:ln w="28575">
            <a:solidFill>
              <a:schemeClr val="tx1"/>
            </a:solidFill>
          </a:ln>
        </p:spPr>
      </p:pic>
      <p:sp>
        <p:nvSpPr>
          <p:cNvPr id="5" name="Rectangle 4"/>
          <p:cNvSpPr/>
          <p:nvPr/>
        </p:nvSpPr>
        <p:spPr>
          <a:xfrm>
            <a:off x="5181600" y="1600200"/>
            <a:ext cx="3352800" cy="1200329"/>
          </a:xfrm>
          <a:prstGeom prst="rect">
            <a:avLst/>
          </a:prstGeom>
        </p:spPr>
        <p:txBody>
          <a:bodyPr wrap="square">
            <a:spAutoFit/>
          </a:bodyPr>
          <a:lstStyle/>
          <a:p>
            <a:r>
              <a:rPr lang="en-US" sz="2400" b="1" dirty="0" smtClean="0"/>
              <a:t>U.S. solar industry is rapidly </a:t>
            </a:r>
            <a:r>
              <a:rPr lang="en-US" sz="2400" b="1" dirty="0" smtClean="0"/>
              <a:t>growing creating </a:t>
            </a:r>
            <a:r>
              <a:rPr lang="en-US" sz="2400" b="1" dirty="0" smtClean="0"/>
              <a:t>jobs across America </a:t>
            </a:r>
            <a:endParaRPr lang="en-US" sz="2400" b="1" dirty="0"/>
          </a:p>
        </p:txBody>
      </p:sp>
      <p:pic>
        <p:nvPicPr>
          <p:cNvPr id="7" name="Picture 6" descr="solar_success.jpg"/>
          <p:cNvPicPr>
            <a:picLocks noChangeAspect="1"/>
          </p:cNvPicPr>
          <p:nvPr/>
        </p:nvPicPr>
        <p:blipFill>
          <a:blip r:embed="rId4" cstate="print"/>
          <a:stretch>
            <a:fillRect/>
          </a:stretch>
        </p:blipFill>
        <p:spPr>
          <a:xfrm>
            <a:off x="533400" y="1905000"/>
            <a:ext cx="1371600" cy="1371600"/>
          </a:xfrm>
          <a:prstGeom prst="rect">
            <a:avLst/>
          </a:prstGeom>
          <a:ln w="28575">
            <a:solidFill>
              <a:schemeClr val="tx1"/>
            </a:solidFill>
          </a:ln>
        </p:spPr>
      </p:pic>
      <p:pic>
        <p:nvPicPr>
          <p:cNvPr id="8" name="Picture 7" descr="Obama-at-Solyndra-2.jpg"/>
          <p:cNvPicPr>
            <a:picLocks noChangeAspect="1"/>
          </p:cNvPicPr>
          <p:nvPr/>
        </p:nvPicPr>
        <p:blipFill>
          <a:blip r:embed="rId5" cstate="print"/>
          <a:stretch>
            <a:fillRect/>
          </a:stretch>
        </p:blipFill>
        <p:spPr>
          <a:xfrm>
            <a:off x="533400" y="3623924"/>
            <a:ext cx="5114925" cy="2952750"/>
          </a:xfrm>
          <a:prstGeom prst="rect">
            <a:avLst/>
          </a:prstGeom>
          <a:ln w="28575">
            <a:solidFill>
              <a:schemeClr val="tx1"/>
            </a:solidFill>
          </a:ln>
        </p:spPr>
      </p:pic>
      <p:pic>
        <p:nvPicPr>
          <p:cNvPr id="11" name="Picture 10" descr="jj14.jpg"/>
          <p:cNvPicPr>
            <a:picLocks noChangeAspect="1"/>
          </p:cNvPicPr>
          <p:nvPr/>
        </p:nvPicPr>
        <p:blipFill>
          <a:blip r:embed="rId6" cstate="print"/>
          <a:stretch>
            <a:fillRect/>
          </a:stretch>
        </p:blipFill>
        <p:spPr>
          <a:xfrm>
            <a:off x="2209800" y="1676400"/>
            <a:ext cx="2667000" cy="1600200"/>
          </a:xfrm>
          <a:prstGeom prst="rect">
            <a:avLst/>
          </a:prstGeom>
          <a:ln w="28575">
            <a:solidFill>
              <a:schemeClr val="tx1"/>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Effects of Imports to U.S.</a:t>
            </a:r>
            <a:endParaRPr lang="en-US" sz="3800" b="1" dirty="0"/>
          </a:p>
        </p:txBody>
      </p:sp>
      <p:pic>
        <p:nvPicPr>
          <p:cNvPr id="4" name="Picture 3" descr="Wall-Street.jpg"/>
          <p:cNvPicPr>
            <a:picLocks noChangeAspect="1"/>
          </p:cNvPicPr>
          <p:nvPr/>
        </p:nvPicPr>
        <p:blipFill>
          <a:blip r:embed="rId3" cstate="print"/>
          <a:stretch>
            <a:fillRect/>
          </a:stretch>
        </p:blipFill>
        <p:spPr>
          <a:xfrm>
            <a:off x="376654" y="1676400"/>
            <a:ext cx="3860800" cy="2895600"/>
          </a:xfrm>
          <a:prstGeom prst="rect">
            <a:avLst/>
          </a:prstGeom>
        </p:spPr>
      </p:pic>
      <p:pic>
        <p:nvPicPr>
          <p:cNvPr id="6" name="Picture 5" descr="solar-panel-factory-sharp-wrexham-wales.jpg"/>
          <p:cNvPicPr>
            <a:picLocks noChangeAspect="1"/>
          </p:cNvPicPr>
          <p:nvPr/>
        </p:nvPicPr>
        <p:blipFill>
          <a:blip r:embed="rId4" cstate="print"/>
          <a:stretch>
            <a:fillRect/>
          </a:stretch>
        </p:blipFill>
        <p:spPr>
          <a:xfrm>
            <a:off x="4415253" y="1676400"/>
            <a:ext cx="4347747" cy="2895600"/>
          </a:xfrm>
          <a:prstGeom prst="rect">
            <a:avLst/>
          </a:prstGeom>
        </p:spPr>
      </p:pic>
      <p:pic>
        <p:nvPicPr>
          <p:cNvPr id="7" name="Picture 6" descr="images -cropped.jpg"/>
          <p:cNvPicPr>
            <a:picLocks noChangeAspect="1"/>
          </p:cNvPicPr>
          <p:nvPr/>
        </p:nvPicPr>
        <p:blipFill>
          <a:blip r:embed="rId5" cstate="print"/>
          <a:stretch>
            <a:fillRect/>
          </a:stretch>
        </p:blipFill>
        <p:spPr>
          <a:xfrm>
            <a:off x="2667000" y="4800600"/>
            <a:ext cx="3733800" cy="18669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lorida.jpg"/>
          <p:cNvPicPr>
            <a:picLocks noGrp="1" noChangeAspect="1"/>
          </p:cNvPicPr>
          <p:nvPr>
            <p:ph idx="1"/>
          </p:nvPr>
        </p:nvPicPr>
        <p:blipFill>
          <a:blip r:embed="rId3" cstate="print"/>
          <a:stretch>
            <a:fillRect/>
          </a:stretch>
        </p:blipFill>
        <p:spPr>
          <a:xfrm>
            <a:off x="-1" y="0"/>
            <a:ext cx="9144001" cy="6858000"/>
          </a:xfrm>
        </p:spPr>
      </p:pic>
      <p:sp>
        <p:nvSpPr>
          <p:cNvPr id="2" name="Title 1"/>
          <p:cNvSpPr>
            <a:spLocks noGrp="1"/>
          </p:cNvSpPr>
          <p:nvPr>
            <p:ph type="title"/>
          </p:nvPr>
        </p:nvSpPr>
        <p:spPr>
          <a:xfrm>
            <a:off x="762000" y="533400"/>
            <a:ext cx="3505200" cy="1905000"/>
          </a:xfrm>
        </p:spPr>
        <p:txBody>
          <a:bodyPr>
            <a:normAutofit fontScale="90000"/>
          </a:bodyPr>
          <a:lstStyle/>
          <a:p>
            <a:r>
              <a:rPr lang="en-US" sz="6800" b="1" dirty="0" smtClean="0">
                <a:solidFill>
                  <a:schemeClr val="bg1"/>
                </a:solidFill>
              </a:rPr>
              <a:t>Solar in</a:t>
            </a:r>
            <a:br>
              <a:rPr lang="en-US" sz="6800" b="1" dirty="0" smtClean="0">
                <a:solidFill>
                  <a:schemeClr val="bg1"/>
                </a:solidFill>
              </a:rPr>
            </a:br>
            <a:r>
              <a:rPr lang="en-US" sz="6800" b="1" dirty="0" smtClean="0">
                <a:solidFill>
                  <a:schemeClr val="bg1"/>
                </a:solidFill>
              </a:rPr>
              <a:t>Florida</a:t>
            </a:r>
            <a:endParaRPr lang="en-US" sz="6800" b="1" dirty="0">
              <a:solidFill>
                <a:schemeClr val="bg1"/>
              </a:solidFill>
            </a:endParaRPr>
          </a:p>
        </p:txBody>
      </p:sp>
      <p:sp>
        <p:nvSpPr>
          <p:cNvPr id="7" name="TextBox 6"/>
          <p:cNvSpPr txBox="1"/>
          <p:nvPr/>
        </p:nvSpPr>
        <p:spPr>
          <a:xfrm>
            <a:off x="381000" y="5791200"/>
            <a:ext cx="8153400" cy="707886"/>
          </a:xfrm>
          <a:prstGeom prst="rect">
            <a:avLst/>
          </a:prstGeom>
          <a:noFill/>
        </p:spPr>
        <p:txBody>
          <a:bodyPr wrap="square" rtlCol="0">
            <a:spAutoFit/>
          </a:bodyPr>
          <a:lstStyle/>
          <a:p>
            <a:r>
              <a:rPr lang="en-US" sz="4000" dirty="0" smtClean="0">
                <a:solidFill>
                  <a:schemeClr val="bg1"/>
                </a:solidFill>
              </a:rPr>
              <a:t>Is Florida really t</a:t>
            </a:r>
            <a:r>
              <a:rPr lang="en-US" sz="4000" dirty="0" smtClean="0">
                <a:solidFill>
                  <a:schemeClr val="bg1"/>
                </a:solidFill>
              </a:rPr>
              <a:t>he </a:t>
            </a:r>
            <a:r>
              <a:rPr lang="en-US" sz="4000" dirty="0" smtClean="0">
                <a:solidFill>
                  <a:schemeClr val="bg1"/>
                </a:solidFill>
              </a:rPr>
              <a:t>Sunshine </a:t>
            </a:r>
            <a:r>
              <a:rPr lang="en-US" sz="4000" dirty="0" smtClean="0">
                <a:solidFill>
                  <a:schemeClr val="bg1"/>
                </a:solidFill>
              </a:rPr>
              <a:t>State?</a:t>
            </a:r>
            <a:endParaRPr lang="en-US" sz="4000" dirty="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0" y="1443841"/>
            <a:ext cx="4572000" cy="3970318"/>
          </a:xfrm>
          <a:prstGeom prst="rect">
            <a:avLst/>
          </a:prstGeom>
        </p:spPr>
        <p:txBody>
          <a:bodyPr>
            <a:spAutoFit/>
          </a:bodyPr>
          <a:lstStyle/>
          <a:p>
            <a:r>
              <a:rPr lang="en-US" dirty="0" smtClean="0"/>
              <a:t>1.California</a:t>
            </a:r>
          </a:p>
          <a:p>
            <a:r>
              <a:rPr lang="en-US" dirty="0" smtClean="0"/>
              <a:t>2. New Jersey</a:t>
            </a:r>
          </a:p>
          <a:p>
            <a:r>
              <a:rPr lang="en-US" dirty="0" smtClean="0"/>
              <a:t>3. Colorado</a:t>
            </a:r>
          </a:p>
          <a:p>
            <a:r>
              <a:rPr lang="en-US" dirty="0" smtClean="0"/>
              <a:t>Arizona</a:t>
            </a:r>
          </a:p>
          <a:p>
            <a:r>
              <a:rPr lang="en-US" dirty="0" smtClean="0"/>
              <a:t>4. New Mexico</a:t>
            </a:r>
          </a:p>
          <a:p>
            <a:r>
              <a:rPr lang="en-US" dirty="0" smtClean="0"/>
              <a:t>5. Pennsylvania</a:t>
            </a:r>
          </a:p>
          <a:p>
            <a:r>
              <a:rPr lang="en-US" dirty="0" smtClean="0"/>
              <a:t>6. Massachusetts</a:t>
            </a:r>
          </a:p>
          <a:p>
            <a:r>
              <a:rPr lang="en-US" dirty="0" smtClean="0"/>
              <a:t>7. Connecticut</a:t>
            </a:r>
          </a:p>
          <a:p>
            <a:r>
              <a:rPr lang="en-US" dirty="0" smtClean="0"/>
              <a:t>8. Oregon</a:t>
            </a:r>
          </a:p>
          <a:p>
            <a:r>
              <a:rPr lang="en-US" dirty="0" smtClean="0"/>
              <a:t>9. Minnesota</a:t>
            </a:r>
          </a:p>
          <a:p>
            <a:r>
              <a:rPr lang="en-US" dirty="0" smtClean="0"/>
              <a:t>10. Tie </a:t>
            </a:r>
            <a:r>
              <a:rPr lang="en-US" dirty="0" err="1" smtClean="0"/>
              <a:t>between:Hawaii</a:t>
            </a:r>
            <a:r>
              <a:rPr lang="en-US" dirty="0" smtClean="0"/>
              <a:t> (with 14 megawatts of solar production in 2008), New York (22 megawatts), Arizona (25 megawatts), and Nevada (3</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YosemiteValleyWithRiverByChristineWhiteLoberg.jpg"/>
          <p:cNvPicPr>
            <a:picLocks noChangeAspect="1"/>
          </p:cNvPicPr>
          <p:nvPr/>
        </p:nvPicPr>
        <p:blipFill>
          <a:blip r:embed="rId3" cstate="print"/>
          <a:stretch>
            <a:fillRect/>
          </a:stretch>
        </p:blipFill>
        <p:spPr>
          <a:xfrm>
            <a:off x="304799" y="2895600"/>
            <a:ext cx="5342327" cy="3748533"/>
          </a:xfrm>
          <a:prstGeom prst="rect">
            <a:avLst/>
          </a:prstGeom>
        </p:spPr>
      </p:pic>
      <p:pic>
        <p:nvPicPr>
          <p:cNvPr id="4" name="Picture 3" descr="486px-Henry_David_Thoreau.jpg"/>
          <p:cNvPicPr>
            <a:picLocks noChangeAspect="1"/>
          </p:cNvPicPr>
          <p:nvPr/>
        </p:nvPicPr>
        <p:blipFill>
          <a:blip r:embed="rId4" cstate="print"/>
          <a:stretch>
            <a:fillRect/>
          </a:stretch>
        </p:blipFill>
        <p:spPr>
          <a:xfrm>
            <a:off x="381000" y="341073"/>
            <a:ext cx="1600200" cy="1972263"/>
          </a:xfrm>
          <a:prstGeom prst="rect">
            <a:avLst/>
          </a:prstGeom>
          <a:ln w="28575">
            <a:solidFill>
              <a:schemeClr val="tx1"/>
            </a:solidFill>
          </a:ln>
        </p:spPr>
      </p:pic>
      <p:sp>
        <p:nvSpPr>
          <p:cNvPr id="5" name="Rectangle 4"/>
          <p:cNvSpPr/>
          <p:nvPr/>
        </p:nvSpPr>
        <p:spPr>
          <a:xfrm>
            <a:off x="228600" y="2362200"/>
            <a:ext cx="2514600" cy="369332"/>
          </a:xfrm>
          <a:prstGeom prst="rect">
            <a:avLst/>
          </a:prstGeom>
        </p:spPr>
        <p:txBody>
          <a:bodyPr wrap="square">
            <a:spAutoFit/>
          </a:bodyPr>
          <a:lstStyle/>
          <a:p>
            <a:r>
              <a:rPr lang="en-US" b="1" dirty="0" smtClean="0"/>
              <a:t>Henry David Thoreau</a:t>
            </a:r>
            <a:endParaRPr lang="en-US" dirty="0" smtClean="0"/>
          </a:p>
        </p:txBody>
      </p:sp>
      <p:pic>
        <p:nvPicPr>
          <p:cNvPr id="6" name="Picture 5" descr="5605340-L.jpg"/>
          <p:cNvPicPr>
            <a:picLocks noChangeAspect="1"/>
          </p:cNvPicPr>
          <p:nvPr/>
        </p:nvPicPr>
        <p:blipFill>
          <a:blip r:embed="rId5" cstate="print"/>
          <a:stretch>
            <a:fillRect/>
          </a:stretch>
        </p:blipFill>
        <p:spPr>
          <a:xfrm>
            <a:off x="2133600" y="341073"/>
            <a:ext cx="914400" cy="1576551"/>
          </a:xfrm>
          <a:prstGeom prst="rect">
            <a:avLst/>
          </a:prstGeom>
        </p:spPr>
      </p:pic>
      <p:pic>
        <p:nvPicPr>
          <p:cNvPr id="8" name="Picture 7" descr="070312-01.jpg"/>
          <p:cNvPicPr>
            <a:picLocks noChangeAspect="1"/>
          </p:cNvPicPr>
          <p:nvPr/>
        </p:nvPicPr>
        <p:blipFill>
          <a:blip r:embed="rId6" cstate="print"/>
          <a:stretch>
            <a:fillRect/>
          </a:stretch>
        </p:blipFill>
        <p:spPr>
          <a:xfrm>
            <a:off x="3195816" y="341073"/>
            <a:ext cx="1833384" cy="1219200"/>
          </a:xfrm>
          <a:prstGeom prst="rect">
            <a:avLst/>
          </a:prstGeom>
          <a:ln w="28575">
            <a:solidFill>
              <a:schemeClr val="tx1"/>
            </a:solidFill>
          </a:ln>
        </p:spPr>
      </p:pic>
      <p:pic>
        <p:nvPicPr>
          <p:cNvPr id="9" name="Picture 8" descr="152905.jpg"/>
          <p:cNvPicPr>
            <a:picLocks noChangeAspect="1"/>
          </p:cNvPicPr>
          <p:nvPr/>
        </p:nvPicPr>
        <p:blipFill>
          <a:blip r:embed="rId7" cstate="print"/>
          <a:stretch>
            <a:fillRect/>
          </a:stretch>
        </p:blipFill>
        <p:spPr>
          <a:xfrm>
            <a:off x="6743700" y="341073"/>
            <a:ext cx="1958626" cy="2783127"/>
          </a:xfrm>
          <a:prstGeom prst="rect">
            <a:avLst/>
          </a:prstGeom>
          <a:ln w="28575">
            <a:solidFill>
              <a:schemeClr val="tx1"/>
            </a:solidFill>
          </a:ln>
        </p:spPr>
      </p:pic>
      <p:pic>
        <p:nvPicPr>
          <p:cNvPr id="12" name="Picture 11" descr="sequoia.jpg"/>
          <p:cNvPicPr>
            <a:picLocks noChangeAspect="1"/>
          </p:cNvPicPr>
          <p:nvPr/>
        </p:nvPicPr>
        <p:blipFill>
          <a:blip r:embed="rId8" cstate="print"/>
          <a:stretch>
            <a:fillRect/>
          </a:stretch>
        </p:blipFill>
        <p:spPr>
          <a:xfrm>
            <a:off x="5867400" y="4038600"/>
            <a:ext cx="2971800" cy="2590800"/>
          </a:xfrm>
          <a:prstGeom prst="rect">
            <a:avLst/>
          </a:prstGeom>
        </p:spPr>
      </p:pic>
      <p:sp>
        <p:nvSpPr>
          <p:cNvPr id="13" name="Rectangle 12"/>
          <p:cNvSpPr/>
          <p:nvPr/>
        </p:nvSpPr>
        <p:spPr>
          <a:xfrm>
            <a:off x="6553200" y="3276600"/>
            <a:ext cx="2209800" cy="646331"/>
          </a:xfrm>
          <a:prstGeom prst="rect">
            <a:avLst/>
          </a:prstGeom>
        </p:spPr>
        <p:txBody>
          <a:bodyPr wrap="square">
            <a:spAutoFit/>
          </a:bodyPr>
          <a:lstStyle/>
          <a:p>
            <a:pPr algn="ctr"/>
            <a:r>
              <a:rPr lang="en-US" b="1" dirty="0" smtClean="0"/>
              <a:t>Theodore Roosevelt</a:t>
            </a:r>
            <a:br>
              <a:rPr lang="en-US" b="1" dirty="0" smtClean="0"/>
            </a:br>
            <a:r>
              <a:rPr lang="en-US" b="1" dirty="0" smtClean="0"/>
              <a:t>and  John Muir</a:t>
            </a:r>
            <a:endParaRPr lang="en-US" b="1" dirty="0"/>
          </a:p>
        </p:txBody>
      </p:sp>
      <p:pic>
        <p:nvPicPr>
          <p:cNvPr id="10" name="Picture 9" descr="nps.gif"/>
          <p:cNvPicPr>
            <a:picLocks noChangeAspect="1"/>
          </p:cNvPicPr>
          <p:nvPr/>
        </p:nvPicPr>
        <p:blipFill>
          <a:blip r:embed="rId9" cstate="print"/>
          <a:stretch>
            <a:fillRect/>
          </a:stretch>
        </p:blipFill>
        <p:spPr>
          <a:xfrm>
            <a:off x="2514600" y="2362199"/>
            <a:ext cx="1371600" cy="1764471"/>
          </a:xfrm>
          <a:prstGeom prst="rect">
            <a:avLst/>
          </a:prstGeom>
        </p:spPr>
      </p:pic>
      <p:sp>
        <p:nvSpPr>
          <p:cNvPr id="17" name="Rectangle 16"/>
          <p:cNvSpPr/>
          <p:nvPr/>
        </p:nvSpPr>
        <p:spPr>
          <a:xfrm>
            <a:off x="2057400" y="1905000"/>
            <a:ext cx="1888594" cy="369332"/>
          </a:xfrm>
          <a:prstGeom prst="rect">
            <a:avLst/>
          </a:prstGeom>
        </p:spPr>
        <p:txBody>
          <a:bodyPr wrap="none">
            <a:spAutoFit/>
          </a:bodyPr>
          <a:lstStyle/>
          <a:p>
            <a:pPr algn="ctr"/>
            <a:r>
              <a:rPr lang="en-US" dirty="0" smtClean="0"/>
              <a:t>The Maine Woods</a:t>
            </a:r>
          </a:p>
        </p:txBody>
      </p:sp>
      <p:pic>
        <p:nvPicPr>
          <p:cNvPr id="19" name="Picture 18" descr="forsterstern.png"/>
          <p:cNvPicPr>
            <a:picLocks noChangeAspect="1"/>
          </p:cNvPicPr>
          <p:nvPr/>
        </p:nvPicPr>
        <p:blipFill>
          <a:blip r:embed="rId10" cstate="print"/>
          <a:stretch>
            <a:fillRect/>
          </a:stretch>
        </p:blipFill>
        <p:spPr>
          <a:xfrm>
            <a:off x="5217749" y="341073"/>
            <a:ext cx="1335451" cy="2052637"/>
          </a:xfrm>
          <a:prstGeom prst="rect">
            <a:avLst/>
          </a:prstGeom>
        </p:spPr>
      </p:pic>
      <p:pic>
        <p:nvPicPr>
          <p:cNvPr id="21" name="Picture 20" descr="national_logo.gif"/>
          <p:cNvPicPr>
            <a:picLocks noChangeAspect="1"/>
          </p:cNvPicPr>
          <p:nvPr/>
        </p:nvPicPr>
        <p:blipFill>
          <a:blip r:embed="rId11" cstate="print"/>
          <a:stretch>
            <a:fillRect/>
          </a:stretch>
        </p:blipFill>
        <p:spPr>
          <a:xfrm>
            <a:off x="4191000" y="1828800"/>
            <a:ext cx="2409825" cy="676275"/>
          </a:xfrm>
          <a:prstGeom prst="rect">
            <a:avLst/>
          </a:prstGeom>
        </p:spPr>
      </p:pic>
      <p:sp>
        <p:nvSpPr>
          <p:cNvPr id="14" name="Rectangle 13"/>
          <p:cNvSpPr/>
          <p:nvPr/>
        </p:nvSpPr>
        <p:spPr>
          <a:xfrm>
            <a:off x="6096000" y="5334000"/>
            <a:ext cx="1396408" cy="369332"/>
          </a:xfrm>
          <a:prstGeom prst="rect">
            <a:avLst/>
          </a:prstGeom>
        </p:spPr>
        <p:txBody>
          <a:bodyPr wrap="none">
            <a:spAutoFit/>
          </a:bodyPr>
          <a:lstStyle/>
          <a:p>
            <a:r>
              <a:rPr lang="en-US" dirty="0" smtClean="0">
                <a:solidFill>
                  <a:schemeClr val="bg1"/>
                </a:solidFill>
              </a:rPr>
              <a:t>Sequoia Park</a:t>
            </a:r>
            <a:endParaRPr lang="en-US" dirty="0">
              <a:solidFill>
                <a:schemeClr val="bg1"/>
              </a:solidFill>
            </a:endParaRPr>
          </a:p>
        </p:txBody>
      </p:sp>
      <p:sp>
        <p:nvSpPr>
          <p:cNvPr id="16" name="Rectangle 15"/>
          <p:cNvSpPr/>
          <p:nvPr/>
        </p:nvSpPr>
        <p:spPr>
          <a:xfrm>
            <a:off x="609600" y="5486400"/>
            <a:ext cx="2342757" cy="369332"/>
          </a:xfrm>
          <a:prstGeom prst="rect">
            <a:avLst/>
          </a:prstGeom>
        </p:spPr>
        <p:txBody>
          <a:bodyPr wrap="none">
            <a:spAutoFit/>
          </a:bodyPr>
          <a:lstStyle/>
          <a:p>
            <a:r>
              <a:rPr lang="en-US" dirty="0" smtClean="0">
                <a:solidFill>
                  <a:schemeClr val="bg1"/>
                </a:solidFill>
              </a:rPr>
              <a:t>Yosemite National Park</a:t>
            </a:r>
            <a:endParaRPr lang="en-US"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rida-map-[Converted].png"/>
          <p:cNvPicPr>
            <a:picLocks noChangeAspect="1"/>
          </p:cNvPicPr>
          <p:nvPr/>
        </p:nvPicPr>
        <p:blipFill>
          <a:blip r:embed="rId3" cstate="print"/>
          <a:stretch>
            <a:fillRect/>
          </a:stretch>
        </p:blipFill>
        <p:spPr>
          <a:xfrm>
            <a:off x="2657474" y="1671637"/>
            <a:ext cx="5191125" cy="4764988"/>
          </a:xfrm>
          <a:prstGeom prst="rect">
            <a:avLst/>
          </a:prstGeom>
        </p:spPr>
      </p:pic>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b="1" dirty="0" smtClean="0"/>
              <a:t>Florida</a:t>
            </a:r>
            <a:endParaRPr lang="en-US" b="1" dirty="0"/>
          </a:p>
        </p:txBody>
      </p:sp>
      <p:sp>
        <p:nvSpPr>
          <p:cNvPr id="3" name="Content Placeholder 2"/>
          <p:cNvSpPr>
            <a:spLocks noGrp="1"/>
          </p:cNvSpPr>
          <p:nvPr>
            <p:ph idx="1"/>
          </p:nvPr>
        </p:nvSpPr>
        <p:spPr/>
        <p:txBody>
          <a:bodyPr/>
          <a:lstStyle/>
          <a:p>
            <a:r>
              <a:rPr lang="en-US" b="1" dirty="0" smtClean="0"/>
              <a:t>No </a:t>
            </a:r>
            <a:r>
              <a:rPr lang="en-US" b="1" dirty="0" smtClean="0"/>
              <a:t>Comprehensive Energy </a:t>
            </a:r>
            <a:r>
              <a:rPr lang="en-US" b="1" dirty="0" smtClean="0"/>
              <a:t>Policy</a:t>
            </a:r>
          </a:p>
          <a:p>
            <a:r>
              <a:rPr lang="en-US" b="1" dirty="0" smtClean="0"/>
              <a:t>Florida State $4/W Cash Rebate Program </a:t>
            </a:r>
            <a:endParaRPr lang="en-US" b="1" dirty="0" smtClean="0"/>
          </a:p>
          <a:p>
            <a:r>
              <a:rPr lang="en-US" b="1" dirty="0" smtClean="0"/>
              <a:t>Utility $2/W Cash Rebates – Better than </a:t>
            </a:r>
            <a:r>
              <a:rPr lang="en-US" b="1" dirty="0" smtClean="0"/>
              <a:t>Nothing</a:t>
            </a:r>
          </a:p>
          <a:p>
            <a:r>
              <a:rPr lang="en-US" b="1" dirty="0" smtClean="0"/>
              <a:t>State Sales Tax </a:t>
            </a:r>
            <a:r>
              <a:rPr lang="en-US" b="1" dirty="0" smtClean="0"/>
              <a:t>Exemption &amp; Property </a:t>
            </a:r>
            <a:r>
              <a:rPr lang="en-US" b="1" dirty="0" smtClean="0"/>
              <a:t>Tax </a:t>
            </a:r>
            <a:r>
              <a:rPr lang="en-US" b="1" dirty="0" smtClean="0"/>
              <a:t>Exemption</a:t>
            </a:r>
          </a:p>
          <a:p>
            <a:r>
              <a:rPr lang="en-US" b="1" dirty="0" smtClean="0"/>
              <a:t>Government Regulations hinder </a:t>
            </a:r>
            <a:r>
              <a:rPr lang="en-US" b="1" dirty="0" smtClean="0"/>
              <a:t>growth</a:t>
            </a:r>
          </a:p>
          <a:p>
            <a:r>
              <a:rPr lang="en-US" b="1" dirty="0" smtClean="0"/>
              <a:t>Slow </a:t>
            </a:r>
            <a:r>
              <a:rPr lang="en-US" b="1" dirty="0" smtClean="0"/>
              <a:t>Economy </a:t>
            </a:r>
          </a:p>
          <a:p>
            <a:endParaRPr lang="en-US" dirty="0" smtClean="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en-US" b="1" dirty="0" smtClean="0"/>
              <a:t>Myth or Truth</a:t>
            </a:r>
            <a:endParaRPr lang="en-US" b="1" dirty="0"/>
          </a:p>
        </p:txBody>
      </p:sp>
      <p:sp>
        <p:nvSpPr>
          <p:cNvPr id="5" name="Rectangle 4"/>
          <p:cNvSpPr/>
          <p:nvPr/>
        </p:nvSpPr>
        <p:spPr>
          <a:xfrm>
            <a:off x="381000" y="1524000"/>
            <a:ext cx="8382000" cy="830997"/>
          </a:xfrm>
          <a:prstGeom prst="rect">
            <a:avLst/>
          </a:prstGeom>
        </p:spPr>
        <p:txBody>
          <a:bodyPr wrap="square">
            <a:spAutoFit/>
          </a:bodyPr>
          <a:lstStyle/>
          <a:p>
            <a:pPr algn="ctr"/>
            <a:r>
              <a:rPr lang="en-US" sz="2400" b="1" dirty="0" smtClean="0"/>
              <a:t>What was once true, “Solar does not make sense”, has become a </a:t>
            </a:r>
            <a:r>
              <a:rPr lang="en-US" sz="2400" b="1" dirty="0" smtClean="0"/>
              <a:t>myth. The new truth is that PV prices have plummeted.</a:t>
            </a:r>
            <a:endParaRPr lang="en-US" sz="2400" b="1" dirty="0"/>
          </a:p>
        </p:txBody>
      </p:sp>
      <p:pic>
        <p:nvPicPr>
          <p:cNvPr id="6" name="Picture 5" descr="modules_trend_03_0.png"/>
          <p:cNvPicPr>
            <a:picLocks noChangeAspect="1"/>
          </p:cNvPicPr>
          <p:nvPr/>
        </p:nvPicPr>
        <p:blipFill>
          <a:blip r:embed="rId3" cstate="print"/>
          <a:stretch>
            <a:fillRect/>
          </a:stretch>
        </p:blipFill>
        <p:spPr>
          <a:xfrm>
            <a:off x="1219200" y="2591333"/>
            <a:ext cx="6831747" cy="426666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dirty="0" smtClean="0"/>
              <a:t>S</a:t>
            </a:r>
            <a:r>
              <a:rPr lang="en-US" dirty="0" smtClean="0"/>
              <a:t>olar feasible </a:t>
            </a:r>
            <a:r>
              <a:rPr lang="en-US" dirty="0" smtClean="0"/>
              <a:t>without most </a:t>
            </a:r>
            <a:r>
              <a:rPr lang="en-US" dirty="0" smtClean="0"/>
              <a:t>subsidies</a:t>
            </a:r>
            <a:endParaRPr lang="en-US" dirty="0"/>
          </a:p>
        </p:txBody>
      </p:sp>
      <p:pic>
        <p:nvPicPr>
          <p:cNvPr id="4" name="Picture 3" descr="clintonspispeech.jpg"/>
          <p:cNvPicPr>
            <a:picLocks noChangeAspect="1"/>
          </p:cNvPicPr>
          <p:nvPr/>
        </p:nvPicPr>
        <p:blipFill>
          <a:blip r:embed="rId3" cstate="print"/>
          <a:stretch>
            <a:fillRect/>
          </a:stretch>
        </p:blipFill>
        <p:spPr>
          <a:xfrm>
            <a:off x="609600" y="1752600"/>
            <a:ext cx="5143500" cy="4286250"/>
          </a:xfrm>
          <a:prstGeom prst="rect">
            <a:avLst/>
          </a:prstGeom>
          <a:ln w="28575">
            <a:solidFill>
              <a:schemeClr val="tx1"/>
            </a:solidFill>
          </a:ln>
        </p:spPr>
      </p:pic>
      <p:sp>
        <p:nvSpPr>
          <p:cNvPr id="5" name="Rectangle 4"/>
          <p:cNvSpPr/>
          <p:nvPr/>
        </p:nvSpPr>
        <p:spPr>
          <a:xfrm>
            <a:off x="6096000" y="2362200"/>
            <a:ext cx="2514600" cy="3046988"/>
          </a:xfrm>
          <a:prstGeom prst="rect">
            <a:avLst/>
          </a:prstGeom>
        </p:spPr>
        <p:txBody>
          <a:bodyPr wrap="square">
            <a:spAutoFit/>
          </a:bodyPr>
          <a:lstStyle/>
          <a:p>
            <a:r>
              <a:rPr lang="en-US" sz="2400" b="1" dirty="0" smtClean="0"/>
              <a:t>“The </a:t>
            </a:r>
            <a:r>
              <a:rPr lang="en-US" sz="2400" b="1" dirty="0" smtClean="0"/>
              <a:t>industry needs to tell its story – solar is now financially attractive without  rebates, incentives, and subsidies!”</a:t>
            </a:r>
            <a:endParaRPr lang="en-US" sz="24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olar-sense-chart.png"/>
          <p:cNvPicPr>
            <a:picLocks noChangeAspect="1"/>
          </p:cNvPicPr>
          <p:nvPr/>
        </p:nvPicPr>
        <p:blipFill>
          <a:blip r:embed="rId3" cstate="print"/>
          <a:stretch>
            <a:fillRect/>
          </a:stretch>
        </p:blipFill>
        <p:spPr>
          <a:xfrm>
            <a:off x="1943100" y="1524000"/>
            <a:ext cx="7200900" cy="4724400"/>
          </a:xfrm>
          <a:prstGeom prst="rect">
            <a:avLst/>
          </a:prstGeom>
        </p:spPr>
      </p:pic>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Autofit/>
          </a:bodyPr>
          <a:lstStyle/>
          <a:p>
            <a:r>
              <a:rPr lang="en-US" sz="3600" b="1" dirty="0" smtClean="0"/>
              <a:t>So does it really make $</a:t>
            </a:r>
            <a:r>
              <a:rPr lang="en-US" sz="3600" b="1" dirty="0" err="1" smtClean="0"/>
              <a:t>ense</a:t>
            </a:r>
            <a:r>
              <a:rPr lang="en-US" sz="3600" b="1" dirty="0" smtClean="0"/>
              <a:t> to go </a:t>
            </a:r>
            <a:r>
              <a:rPr lang="en-US" sz="3600" b="1" dirty="0" smtClean="0"/>
              <a:t>solar? </a:t>
            </a:r>
            <a:br>
              <a:rPr lang="en-US" sz="3600" b="1" dirty="0" smtClean="0"/>
            </a:br>
            <a:r>
              <a:rPr lang="en-US" sz="2800" dirty="0" smtClean="0"/>
              <a:t>An </a:t>
            </a:r>
            <a:r>
              <a:rPr lang="en-US" sz="2800" dirty="0" smtClean="0"/>
              <a:t>economic Overview</a:t>
            </a:r>
            <a:endParaRPr lang="en-US" sz="2800" dirty="0"/>
          </a:p>
        </p:txBody>
      </p:sp>
      <p:sp>
        <p:nvSpPr>
          <p:cNvPr id="10" name="Rectangle 9"/>
          <p:cNvSpPr/>
          <p:nvPr/>
        </p:nvSpPr>
        <p:spPr>
          <a:xfrm>
            <a:off x="2667000" y="2819400"/>
            <a:ext cx="6705600" cy="276999"/>
          </a:xfrm>
          <a:prstGeom prst="rect">
            <a:avLst/>
          </a:prstGeom>
        </p:spPr>
        <p:txBody>
          <a:bodyPr wrap="square">
            <a:spAutoFit/>
          </a:bodyPr>
          <a:lstStyle/>
          <a:p>
            <a:r>
              <a:rPr lang="en-US" sz="1200" dirty="0" smtClean="0"/>
              <a:t>Offers free heat with year-round swimming for un-heated pools. Savings compared to Electric or Gas</a:t>
            </a:r>
            <a:endParaRPr lang="en-US" sz="1200" dirty="0"/>
          </a:p>
        </p:txBody>
      </p:sp>
      <p:sp>
        <p:nvSpPr>
          <p:cNvPr id="11" name="Rectangle 10"/>
          <p:cNvSpPr/>
          <p:nvPr/>
        </p:nvSpPr>
        <p:spPr>
          <a:xfrm>
            <a:off x="2743200" y="4495800"/>
            <a:ext cx="6934200" cy="276999"/>
          </a:xfrm>
          <a:prstGeom prst="rect">
            <a:avLst/>
          </a:prstGeom>
        </p:spPr>
        <p:txBody>
          <a:bodyPr wrap="square">
            <a:spAutoFit/>
          </a:bodyPr>
          <a:lstStyle/>
          <a:p>
            <a:r>
              <a:rPr lang="en-US" sz="1200" dirty="0" smtClean="0"/>
              <a:t>Savings based on Family of 2 to 5 people. *$750 to $1000 Rebates in limited areas</a:t>
            </a:r>
            <a:endParaRPr lang="en-US" sz="1200" dirty="0"/>
          </a:p>
        </p:txBody>
      </p:sp>
      <p:sp>
        <p:nvSpPr>
          <p:cNvPr id="12" name="Rectangle 11"/>
          <p:cNvSpPr/>
          <p:nvPr/>
        </p:nvSpPr>
        <p:spPr>
          <a:xfrm>
            <a:off x="2819400" y="6096000"/>
            <a:ext cx="7391400" cy="276999"/>
          </a:xfrm>
          <a:prstGeom prst="rect">
            <a:avLst/>
          </a:prstGeom>
        </p:spPr>
        <p:txBody>
          <a:bodyPr wrap="square">
            <a:spAutoFit/>
          </a:bodyPr>
          <a:lstStyle/>
          <a:p>
            <a:r>
              <a:rPr lang="en-US" sz="1200" dirty="0" smtClean="0"/>
              <a:t>Net Zero Utility Bill achievable. *Up to $20,000 Rebates in limited areas; quantities very limited</a:t>
            </a:r>
            <a:endParaRPr lang="en-US" sz="1200" dirty="0"/>
          </a:p>
        </p:txBody>
      </p:sp>
      <p:sp>
        <p:nvSpPr>
          <p:cNvPr id="15" name="Rectangle 14"/>
          <p:cNvSpPr/>
          <p:nvPr/>
        </p:nvSpPr>
        <p:spPr>
          <a:xfrm>
            <a:off x="419100" y="1600200"/>
            <a:ext cx="1219200"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400" b="1" dirty="0" smtClean="0"/>
              <a:t>Solar</a:t>
            </a:r>
            <a:br>
              <a:rPr lang="en-US" sz="2400" b="1" dirty="0" smtClean="0"/>
            </a:br>
            <a:r>
              <a:rPr lang="en-US" sz="2400" b="1" dirty="0" smtClean="0"/>
              <a:t>Pool</a:t>
            </a:r>
            <a:br>
              <a:rPr lang="en-US" sz="2400" b="1" dirty="0" smtClean="0"/>
            </a:br>
            <a:r>
              <a:rPr lang="en-US" sz="2400" b="1" dirty="0" smtClean="0"/>
              <a:t>Heating</a:t>
            </a:r>
            <a:endParaRPr lang="en-US" sz="2400" dirty="0"/>
          </a:p>
        </p:txBody>
      </p:sp>
      <p:sp>
        <p:nvSpPr>
          <p:cNvPr id="17" name="Rectangle 16"/>
          <p:cNvSpPr/>
          <p:nvPr/>
        </p:nvSpPr>
        <p:spPr>
          <a:xfrm>
            <a:off x="419100" y="3276600"/>
            <a:ext cx="1219200"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400" b="1" dirty="0" smtClean="0"/>
              <a:t>Solar</a:t>
            </a:r>
            <a:br>
              <a:rPr lang="en-US" sz="2400" b="1" dirty="0" smtClean="0"/>
            </a:br>
            <a:r>
              <a:rPr lang="en-US" sz="2400" b="1" dirty="0" smtClean="0"/>
              <a:t>Water</a:t>
            </a:r>
            <a:br>
              <a:rPr lang="en-US" sz="2400" b="1" dirty="0" smtClean="0"/>
            </a:br>
            <a:r>
              <a:rPr lang="en-US" sz="2400" b="1" dirty="0" smtClean="0"/>
              <a:t>Heating</a:t>
            </a:r>
            <a:endParaRPr lang="en-US" sz="2400" dirty="0"/>
          </a:p>
        </p:txBody>
      </p:sp>
      <p:sp>
        <p:nvSpPr>
          <p:cNvPr id="18" name="Rectangle 17"/>
          <p:cNvSpPr/>
          <p:nvPr/>
        </p:nvSpPr>
        <p:spPr>
          <a:xfrm>
            <a:off x="419100" y="4876800"/>
            <a:ext cx="1219200"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400" b="1" dirty="0" smtClean="0"/>
              <a:t>Solar</a:t>
            </a:r>
            <a:br>
              <a:rPr lang="en-US" sz="2400" b="1" dirty="0" smtClean="0"/>
            </a:br>
            <a:r>
              <a:rPr lang="en-US" sz="2400" b="1" dirty="0" smtClean="0"/>
              <a:t>PV</a:t>
            </a:r>
            <a:br>
              <a:rPr lang="en-US" sz="2400" b="1" dirty="0" smtClean="0"/>
            </a:br>
            <a:r>
              <a:rPr lang="en-US" sz="2400" b="1" dirty="0" smtClean="0"/>
              <a:t>Electric</a:t>
            </a:r>
            <a:endParaRPr lang="en-US" sz="2400" dirty="0"/>
          </a:p>
        </p:txBody>
      </p:sp>
      <p:sp>
        <p:nvSpPr>
          <p:cNvPr id="19" name="Rectangle 18"/>
          <p:cNvSpPr/>
          <p:nvPr/>
        </p:nvSpPr>
        <p:spPr>
          <a:xfrm>
            <a:off x="381000" y="6550223"/>
            <a:ext cx="8001000" cy="307777"/>
          </a:xfrm>
          <a:prstGeom prst="rect">
            <a:avLst/>
          </a:prstGeom>
        </p:spPr>
        <p:txBody>
          <a:bodyPr wrap="square">
            <a:spAutoFit/>
          </a:bodyPr>
          <a:lstStyle/>
          <a:p>
            <a:pPr algn="ctr"/>
            <a:r>
              <a:rPr lang="en-US" sz="1400" b="1" dirty="0" smtClean="0"/>
              <a:t>Other Considerations:  </a:t>
            </a:r>
            <a:r>
              <a:rPr lang="en-US" sz="1400" b="1" dirty="0" smtClean="0"/>
              <a:t>Conserve </a:t>
            </a:r>
            <a:r>
              <a:rPr lang="en-US" sz="1400" b="1" dirty="0" smtClean="0"/>
              <a:t>before </a:t>
            </a:r>
            <a:r>
              <a:rPr lang="en-US" sz="1400" b="1" dirty="0" smtClean="0"/>
              <a:t>generating </a:t>
            </a:r>
            <a:r>
              <a:rPr lang="en-US" sz="1400" b="1" dirty="0" smtClean="0"/>
              <a:t>Power</a:t>
            </a:r>
            <a:endParaRPr lang="en-US" sz="14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Grid Parity – What is it?</a:t>
            </a:r>
            <a:endParaRPr lang="en-US" sz="3800" b="1" dirty="0"/>
          </a:p>
        </p:txBody>
      </p:sp>
      <p:sp>
        <p:nvSpPr>
          <p:cNvPr id="4" name="Rectangle 3"/>
          <p:cNvSpPr/>
          <p:nvPr/>
        </p:nvSpPr>
        <p:spPr>
          <a:xfrm>
            <a:off x="609600" y="1600200"/>
            <a:ext cx="7848600" cy="461665"/>
          </a:xfrm>
          <a:prstGeom prst="rect">
            <a:avLst/>
          </a:prstGeom>
        </p:spPr>
        <p:txBody>
          <a:bodyPr wrap="square">
            <a:spAutoFit/>
          </a:bodyPr>
          <a:lstStyle/>
          <a:p>
            <a:pPr algn="ctr"/>
            <a:r>
              <a:rPr lang="en-US" sz="2400" dirty="0" smtClean="0"/>
              <a:t>Point </a:t>
            </a:r>
            <a:r>
              <a:rPr lang="en-US" sz="2400" dirty="0" smtClean="0"/>
              <a:t>at which </a:t>
            </a:r>
            <a:r>
              <a:rPr lang="en-US" sz="2400" dirty="0" smtClean="0"/>
              <a:t>renewable energy </a:t>
            </a:r>
            <a:r>
              <a:rPr lang="en-US" sz="2400" dirty="0" smtClean="0"/>
              <a:t>costs </a:t>
            </a:r>
            <a:r>
              <a:rPr lang="en-US" sz="2400" dirty="0" smtClean="0"/>
              <a:t>less than utility </a:t>
            </a:r>
            <a:r>
              <a:rPr lang="en-US" sz="2400" dirty="0" smtClean="0"/>
              <a:t>e</a:t>
            </a:r>
            <a:r>
              <a:rPr lang="en-US" sz="2400" dirty="0" smtClean="0"/>
              <a:t>nergy</a:t>
            </a:r>
            <a:endParaRPr lang="en-US" sz="2400" dirty="0"/>
          </a:p>
        </p:txBody>
      </p:sp>
      <p:pic>
        <p:nvPicPr>
          <p:cNvPr id="5" name="Picture 4" descr="grid-parity.gif"/>
          <p:cNvPicPr>
            <a:picLocks noChangeAspect="1"/>
          </p:cNvPicPr>
          <p:nvPr/>
        </p:nvPicPr>
        <p:blipFill>
          <a:blip r:embed="rId3" cstate="print"/>
          <a:stretch>
            <a:fillRect/>
          </a:stretch>
        </p:blipFill>
        <p:spPr>
          <a:xfrm>
            <a:off x="838200" y="2362200"/>
            <a:ext cx="7467600" cy="4249743"/>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Grid Parity – What is it?</a:t>
            </a:r>
            <a:endParaRPr lang="en-US" sz="3800" b="1" dirty="0"/>
          </a:p>
        </p:txBody>
      </p:sp>
      <p:sp>
        <p:nvSpPr>
          <p:cNvPr id="4" name="Rectangle 3"/>
          <p:cNvSpPr/>
          <p:nvPr/>
        </p:nvSpPr>
        <p:spPr>
          <a:xfrm>
            <a:off x="609600" y="1447800"/>
            <a:ext cx="7848600" cy="461665"/>
          </a:xfrm>
          <a:prstGeom prst="rect">
            <a:avLst/>
          </a:prstGeom>
        </p:spPr>
        <p:txBody>
          <a:bodyPr wrap="square">
            <a:spAutoFit/>
          </a:bodyPr>
          <a:lstStyle/>
          <a:p>
            <a:pPr algn="ctr"/>
            <a:r>
              <a:rPr lang="en-US" sz="2400" dirty="0" smtClean="0"/>
              <a:t>Point </a:t>
            </a:r>
            <a:r>
              <a:rPr lang="en-US" sz="2400" dirty="0" smtClean="0"/>
              <a:t>at which </a:t>
            </a:r>
            <a:r>
              <a:rPr lang="en-US" sz="2400" dirty="0" smtClean="0"/>
              <a:t>renewable energy </a:t>
            </a:r>
            <a:r>
              <a:rPr lang="en-US" sz="2400" dirty="0" smtClean="0"/>
              <a:t>costs </a:t>
            </a:r>
            <a:r>
              <a:rPr lang="en-US" sz="2400" dirty="0" smtClean="0"/>
              <a:t>less than utility </a:t>
            </a:r>
            <a:r>
              <a:rPr lang="en-US" sz="2400" dirty="0" smtClean="0"/>
              <a:t>e</a:t>
            </a:r>
            <a:r>
              <a:rPr lang="en-US" sz="2400" dirty="0" smtClean="0"/>
              <a:t>nergy</a:t>
            </a:r>
            <a:endParaRPr lang="en-US" sz="2400" dirty="0"/>
          </a:p>
        </p:txBody>
      </p:sp>
      <p:pic>
        <p:nvPicPr>
          <p:cNvPr id="6" name="Picture 5" descr="grid-parity.jpg"/>
          <p:cNvPicPr>
            <a:picLocks noChangeAspect="1"/>
          </p:cNvPicPr>
          <p:nvPr/>
        </p:nvPicPr>
        <p:blipFill>
          <a:blip r:embed="rId3" cstate="print"/>
          <a:stretch>
            <a:fillRect/>
          </a:stretch>
        </p:blipFill>
        <p:spPr>
          <a:xfrm>
            <a:off x="1219200" y="1964342"/>
            <a:ext cx="6562725" cy="489365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200" b="1" dirty="0" smtClean="0"/>
              <a:t>Example System with </a:t>
            </a:r>
            <a:r>
              <a:rPr lang="en-US" sz="3200" b="1" dirty="0" smtClean="0"/>
              <a:t>Current </a:t>
            </a:r>
            <a:r>
              <a:rPr lang="en-US" sz="3200" b="1" dirty="0" smtClean="0"/>
              <a:t>Incentives</a:t>
            </a:r>
            <a:endParaRPr lang="en-US" sz="3200" b="1" dirty="0"/>
          </a:p>
        </p:txBody>
      </p:sp>
      <p:graphicFrame>
        <p:nvGraphicFramePr>
          <p:cNvPr id="4" name="Table 3"/>
          <p:cNvGraphicFramePr>
            <a:graphicFrameLocks noGrp="1"/>
          </p:cNvGraphicFramePr>
          <p:nvPr/>
        </p:nvGraphicFramePr>
        <p:xfrm>
          <a:off x="457200" y="2209800"/>
          <a:ext cx="8275108" cy="3049841"/>
        </p:xfrm>
        <a:graphic>
          <a:graphicData uri="http://schemas.openxmlformats.org/drawingml/2006/table">
            <a:tbl>
              <a:tblPr/>
              <a:tblGrid>
                <a:gridCol w="2487609"/>
                <a:gridCol w="1140577"/>
                <a:gridCol w="1225190"/>
                <a:gridCol w="714130"/>
                <a:gridCol w="1294572"/>
                <a:gridCol w="1413030"/>
              </a:tblGrid>
              <a:tr h="666146">
                <a:tc>
                  <a:txBody>
                    <a:bodyPr/>
                    <a:lstStyle/>
                    <a:p>
                      <a:pPr marL="0" marR="0">
                        <a:lnSpc>
                          <a:spcPct val="115000"/>
                        </a:lnSpc>
                        <a:spcBef>
                          <a:spcPts val="0"/>
                        </a:spcBef>
                        <a:spcAft>
                          <a:spcPts val="0"/>
                        </a:spcAft>
                      </a:pPr>
                      <a:r>
                        <a:rPr lang="en-US" sz="1900" b="1" dirty="0">
                          <a:solidFill>
                            <a:srgbClr val="000000"/>
                          </a:solidFill>
                          <a:latin typeface="Calibri"/>
                          <a:ea typeface="Times New Roman"/>
                          <a:cs typeface="Calibri"/>
                        </a:rPr>
                        <a:t>Cost of Electricity     (Utility Grid only)</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5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1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500" b="1" dirty="0">
                          <a:solidFill>
                            <a:srgbClr val="00B050"/>
                          </a:solidFill>
                          <a:latin typeface="Calibri"/>
                          <a:ea typeface="Times New Roman"/>
                          <a:cs typeface="Calibri"/>
                        </a:rPr>
                        <a:t> </a:t>
                      </a:r>
                      <a:endParaRPr lang="en-US" sz="1500" dirty="0">
                        <a:latin typeface="Calibri"/>
                        <a:ea typeface="Calibri"/>
                        <a:cs typeface="Times New Roman"/>
                      </a:endParaRPr>
                    </a:p>
                  </a:txBody>
                  <a:tcPr marL="91382" marR="91382"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64855">
                <a:tc>
                  <a:txBody>
                    <a:bodyPr/>
                    <a:lstStyle/>
                    <a:p>
                      <a:pPr marL="0" marR="0">
                        <a:lnSpc>
                          <a:spcPct val="115000"/>
                        </a:lnSpc>
                        <a:spcBef>
                          <a:spcPts val="0"/>
                        </a:spcBef>
                        <a:spcAft>
                          <a:spcPts val="0"/>
                        </a:spcAft>
                      </a:pPr>
                      <a:r>
                        <a:rPr lang="en-US" sz="15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500">
                        <a:latin typeface="Calibri"/>
                        <a:ea typeface="Times New Roman"/>
                      </a:endParaRPr>
                    </a:p>
                  </a:txBody>
                  <a:tcPr marL="91382" marR="9138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500">
                        <a:latin typeface="Calibri"/>
                        <a:ea typeface="Times New Roman"/>
                      </a:endParaRPr>
                    </a:p>
                  </a:txBody>
                  <a:tcPr marL="91382" marR="9138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b="1">
                          <a:solidFill>
                            <a:srgbClr val="000000"/>
                          </a:solidFill>
                          <a:latin typeface="Calibri"/>
                          <a:ea typeface="Times New Roman"/>
                          <a:cs typeface="Calibri"/>
                        </a:rPr>
                        <a:t>kW</a:t>
                      </a:r>
                      <a:endParaRPr lang="en-US" sz="1500">
                        <a:latin typeface="Calibri"/>
                        <a:ea typeface="Calibri"/>
                        <a:cs typeface="Times New Roman"/>
                      </a:endParaRPr>
                    </a:p>
                  </a:txBody>
                  <a:tcPr marL="91382" marR="9138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b="1">
                          <a:solidFill>
                            <a:srgbClr val="000000"/>
                          </a:solidFill>
                          <a:latin typeface="Calibri"/>
                          <a:ea typeface="Times New Roman"/>
                          <a:cs typeface="Calibri"/>
                        </a:rPr>
                        <a:t>Cost</a:t>
                      </a:r>
                      <a:endParaRPr lang="en-US" sz="1500">
                        <a:latin typeface="Calibri"/>
                        <a:ea typeface="Calibri"/>
                        <a:cs typeface="Times New Roman"/>
                      </a:endParaRPr>
                    </a:p>
                  </a:txBody>
                  <a:tcPr marL="91382" marR="9138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b="1">
                          <a:solidFill>
                            <a:srgbClr val="000000"/>
                          </a:solidFill>
                          <a:latin typeface="Calibri"/>
                          <a:ea typeface="Times New Roman"/>
                          <a:cs typeface="Calibri"/>
                        </a:rPr>
                        <a:t>Cost per kW</a:t>
                      </a:r>
                      <a:endParaRPr lang="en-US" sz="1500">
                        <a:latin typeface="Calibri"/>
                        <a:ea typeface="Calibri"/>
                        <a:cs typeface="Times New Roman"/>
                      </a:endParaRPr>
                    </a:p>
                  </a:txBody>
                  <a:tcPr marL="91382" marR="91382"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29710">
                <a:tc gridSpan="3">
                  <a:txBody>
                    <a:bodyPr/>
                    <a:lstStyle/>
                    <a:p>
                      <a:pPr marL="0" marR="0">
                        <a:lnSpc>
                          <a:spcPct val="115000"/>
                        </a:lnSpc>
                        <a:spcBef>
                          <a:spcPts val="0"/>
                        </a:spcBef>
                        <a:spcAft>
                          <a:spcPts val="0"/>
                        </a:spcAft>
                      </a:pPr>
                      <a:r>
                        <a:rPr lang="en-US" sz="1500">
                          <a:solidFill>
                            <a:srgbClr val="000000"/>
                          </a:solidFill>
                          <a:latin typeface="Calibri"/>
                          <a:ea typeface="Times New Roman"/>
                          <a:cs typeface="Calibri"/>
                        </a:rPr>
                        <a:t>Purchased from Utility in 1st Year</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500">
                          <a:latin typeface="Calibri"/>
                          <a:ea typeface="Times New Roman"/>
                          <a:cs typeface="Calibri"/>
                        </a:rPr>
                        <a:t>19200</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latin typeface="Calibri"/>
                          <a:ea typeface="Times New Roman"/>
                          <a:cs typeface="Calibri"/>
                        </a:rPr>
                        <a:t> $      </a:t>
                      </a:r>
                      <a:r>
                        <a:rPr lang="en-US" sz="1500" dirty="0" smtClean="0">
                          <a:latin typeface="Calibri"/>
                          <a:ea typeface="Times New Roman"/>
                          <a:cs typeface="Calibri"/>
                        </a:rPr>
                        <a:t>2,400.00 </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a:latin typeface="Calibri"/>
                          <a:ea typeface="Times New Roman"/>
                          <a:cs typeface="Calibri"/>
                        </a:rPr>
                        <a:t> $             0.125 </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9710">
                <a:tc gridSpan="3">
                  <a:txBody>
                    <a:bodyPr/>
                    <a:lstStyle/>
                    <a:p>
                      <a:pPr marL="0" marR="0">
                        <a:lnSpc>
                          <a:spcPct val="115000"/>
                        </a:lnSpc>
                        <a:spcBef>
                          <a:spcPts val="0"/>
                        </a:spcBef>
                        <a:spcAft>
                          <a:spcPts val="0"/>
                        </a:spcAft>
                      </a:pPr>
                      <a:r>
                        <a:rPr lang="en-US" sz="1500" dirty="0">
                          <a:latin typeface="Calibri"/>
                          <a:ea typeface="Times New Roman"/>
                          <a:cs typeface="Calibri"/>
                        </a:rPr>
                        <a:t>Purchased from Utility Years 2 - 4 (w/2.5% </a:t>
                      </a:r>
                      <a:r>
                        <a:rPr lang="en-US" sz="1500" dirty="0" smtClean="0">
                          <a:latin typeface="Calibri"/>
                          <a:ea typeface="Times New Roman"/>
                          <a:cs typeface="Calibri"/>
                        </a:rPr>
                        <a:t>Fuel</a:t>
                      </a:r>
                      <a:r>
                        <a:rPr lang="en-US" sz="1500" baseline="0" dirty="0" smtClean="0">
                          <a:latin typeface="Calibri"/>
                          <a:ea typeface="Times New Roman"/>
                          <a:cs typeface="Calibri"/>
                        </a:rPr>
                        <a:t> </a:t>
                      </a:r>
                      <a:r>
                        <a:rPr lang="en-US" sz="1500" dirty="0" smtClean="0">
                          <a:latin typeface="Calibri"/>
                          <a:ea typeface="Times New Roman"/>
                          <a:cs typeface="Calibri"/>
                        </a:rPr>
                        <a:t>Escalation/yr</a:t>
                      </a:r>
                      <a:r>
                        <a:rPr lang="en-US" sz="1500" dirty="0">
                          <a:latin typeface="Calibri"/>
                          <a:ea typeface="Times New Roman"/>
                          <a:cs typeface="Calibri"/>
                        </a:rPr>
                        <a:t>)</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500">
                          <a:latin typeface="Calibri"/>
                          <a:ea typeface="Times New Roman"/>
                          <a:cs typeface="Calibri"/>
                        </a:rPr>
                        <a:t>57600</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latin typeface="Calibri"/>
                          <a:ea typeface="Times New Roman"/>
                          <a:cs typeface="Calibri"/>
                        </a:rPr>
                        <a:t> $      </a:t>
                      </a:r>
                      <a:r>
                        <a:rPr lang="en-US" sz="1500" dirty="0" smtClean="0">
                          <a:latin typeface="Calibri"/>
                          <a:ea typeface="Times New Roman"/>
                          <a:cs typeface="Calibri"/>
                        </a:rPr>
                        <a:t>7,566.04 </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a:latin typeface="Calibri"/>
                          <a:ea typeface="Times New Roman"/>
                          <a:cs typeface="Calibri"/>
                        </a:rPr>
                        <a:t> $             0.131 </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9710">
                <a:tc gridSpan="3">
                  <a:txBody>
                    <a:bodyPr/>
                    <a:lstStyle/>
                    <a:p>
                      <a:pPr marL="0" marR="0">
                        <a:lnSpc>
                          <a:spcPct val="115000"/>
                        </a:lnSpc>
                        <a:spcBef>
                          <a:spcPts val="0"/>
                        </a:spcBef>
                        <a:spcAft>
                          <a:spcPts val="0"/>
                        </a:spcAft>
                      </a:pPr>
                      <a:r>
                        <a:rPr lang="en-US" sz="1500" b="1" dirty="0">
                          <a:solidFill>
                            <a:srgbClr val="FF0000"/>
                          </a:solidFill>
                          <a:latin typeface="Calibri"/>
                          <a:ea typeface="Times New Roman"/>
                          <a:cs typeface="Calibri"/>
                        </a:rPr>
                        <a:t>Overall Total Cost of Electricity for 4 years</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500" b="1">
                          <a:solidFill>
                            <a:srgbClr val="FF0000"/>
                          </a:solidFill>
                          <a:latin typeface="Calibri"/>
                          <a:ea typeface="Times New Roman"/>
                          <a:cs typeface="Calibri"/>
                        </a:rPr>
                        <a:t>76800</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b="1" dirty="0">
                          <a:solidFill>
                            <a:srgbClr val="FF0000"/>
                          </a:solidFill>
                          <a:latin typeface="Calibri"/>
                          <a:ea typeface="Times New Roman"/>
                          <a:cs typeface="Calibri"/>
                        </a:rPr>
                        <a:t> $      </a:t>
                      </a:r>
                      <a:r>
                        <a:rPr lang="en-US" sz="1500" b="1" dirty="0" smtClean="0">
                          <a:solidFill>
                            <a:srgbClr val="FF0000"/>
                          </a:solidFill>
                          <a:latin typeface="Calibri"/>
                          <a:ea typeface="Times New Roman"/>
                          <a:cs typeface="Calibri"/>
                        </a:rPr>
                        <a:t>9,966.04 </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Calibri"/>
                        </a:rPr>
                        <a:t> </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9710">
                <a:tc gridSpan="3">
                  <a:txBody>
                    <a:bodyPr/>
                    <a:lstStyle/>
                    <a:p>
                      <a:pPr marL="0" marR="0">
                        <a:lnSpc>
                          <a:spcPct val="115000"/>
                        </a:lnSpc>
                        <a:spcBef>
                          <a:spcPts val="0"/>
                        </a:spcBef>
                        <a:spcAft>
                          <a:spcPts val="0"/>
                        </a:spcAft>
                      </a:pPr>
                      <a:r>
                        <a:rPr lang="en-US" sz="1500" b="1">
                          <a:solidFill>
                            <a:srgbClr val="FF0000"/>
                          </a:solidFill>
                          <a:latin typeface="Calibri"/>
                          <a:ea typeface="Times New Roman"/>
                          <a:cs typeface="Calibri"/>
                        </a:rPr>
                        <a:t>Overall Average Cost Per Year of Electricity over 4 years</a:t>
                      </a:r>
                      <a:endParaRPr lang="en-US" sz="150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nSpc>
                          <a:spcPct val="115000"/>
                        </a:lnSpc>
                      </a:pPr>
                      <a:endParaRPr lang="en-US" sz="1500">
                        <a:latin typeface="Calibri"/>
                        <a:ea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500" b="1" dirty="0">
                          <a:solidFill>
                            <a:srgbClr val="FF0000"/>
                          </a:solidFill>
                          <a:latin typeface="Calibri"/>
                          <a:ea typeface="Times New Roman"/>
                          <a:cs typeface="Calibri"/>
                        </a:rPr>
                        <a:t> $      </a:t>
                      </a:r>
                      <a:r>
                        <a:rPr lang="en-US" sz="1500" b="1" dirty="0" smtClean="0">
                          <a:solidFill>
                            <a:srgbClr val="FF0000"/>
                          </a:solidFill>
                          <a:latin typeface="Calibri"/>
                          <a:ea typeface="Times New Roman"/>
                          <a:cs typeface="Calibri"/>
                        </a:rPr>
                        <a:t>2,491.51 </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b="1" dirty="0">
                          <a:solidFill>
                            <a:srgbClr val="FF0000"/>
                          </a:solidFill>
                          <a:latin typeface="Calibri"/>
                          <a:ea typeface="Times New Roman"/>
                          <a:cs typeface="Calibri"/>
                        </a:rPr>
                        <a:t> $             0.130 </a:t>
                      </a:r>
                      <a:endParaRPr lang="en-US" sz="1500" dirty="0">
                        <a:latin typeface="Calibri"/>
                        <a:ea typeface="Calibri"/>
                        <a:cs typeface="Times New Roman"/>
                      </a:endParaRPr>
                    </a:p>
                  </a:txBody>
                  <a:tcPr marL="91382" marR="91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200" b="1" dirty="0" smtClean="0"/>
              <a:t>Example System with </a:t>
            </a:r>
            <a:r>
              <a:rPr lang="en-US" sz="3200" b="1" dirty="0" smtClean="0"/>
              <a:t>Current </a:t>
            </a:r>
            <a:r>
              <a:rPr lang="en-US" sz="3200" b="1" dirty="0" smtClean="0"/>
              <a:t>Incentives</a:t>
            </a:r>
            <a:endParaRPr lang="en-US" sz="3200" b="1" dirty="0"/>
          </a:p>
        </p:txBody>
      </p:sp>
      <p:graphicFrame>
        <p:nvGraphicFramePr>
          <p:cNvPr id="5" name="Table 4"/>
          <p:cNvGraphicFramePr>
            <a:graphicFrameLocks noGrp="1"/>
          </p:cNvGraphicFramePr>
          <p:nvPr/>
        </p:nvGraphicFramePr>
        <p:xfrm>
          <a:off x="590996" y="1600200"/>
          <a:ext cx="7943404" cy="5010704"/>
        </p:xfrm>
        <a:graphic>
          <a:graphicData uri="http://schemas.openxmlformats.org/drawingml/2006/table">
            <a:tbl>
              <a:tblPr/>
              <a:tblGrid>
                <a:gridCol w="2387894"/>
                <a:gridCol w="1094858"/>
                <a:gridCol w="1176079"/>
                <a:gridCol w="685505"/>
                <a:gridCol w="1242679"/>
                <a:gridCol w="1356389"/>
              </a:tblGrid>
              <a:tr h="639443">
                <a:tc>
                  <a:txBody>
                    <a:bodyPr/>
                    <a:lstStyle/>
                    <a:p>
                      <a:pPr marL="0" marR="0">
                        <a:lnSpc>
                          <a:spcPct val="115000"/>
                        </a:lnSpc>
                        <a:spcBef>
                          <a:spcPts val="0"/>
                        </a:spcBef>
                        <a:spcAft>
                          <a:spcPts val="0"/>
                        </a:spcAft>
                      </a:pPr>
                      <a:r>
                        <a:rPr lang="en-US" sz="1800" b="1" dirty="0">
                          <a:solidFill>
                            <a:srgbClr val="000000"/>
                          </a:solidFill>
                          <a:latin typeface="Calibri"/>
                          <a:ea typeface="Times New Roman"/>
                          <a:cs typeface="Calibri"/>
                        </a:rPr>
                        <a:t>Cost of Electricity  </a:t>
                      </a:r>
                      <a:r>
                        <a:rPr lang="en-US" sz="1800" b="1" dirty="0" smtClean="0">
                          <a:solidFill>
                            <a:srgbClr val="000000"/>
                          </a:solidFill>
                          <a:latin typeface="Calibri"/>
                          <a:ea typeface="Times New Roman"/>
                          <a:cs typeface="Calibri"/>
                        </a:rPr>
                        <a:t>(</a:t>
                      </a:r>
                      <a:r>
                        <a:rPr lang="en-US" sz="1800" b="1" dirty="0">
                          <a:solidFill>
                            <a:srgbClr val="000000"/>
                          </a:solidFill>
                          <a:latin typeface="Calibri"/>
                          <a:ea typeface="Times New Roman"/>
                          <a:cs typeface="Calibri"/>
                        </a:rPr>
                        <a:t>Solar and Utility Grid)</a:t>
                      </a:r>
                      <a:endParaRPr lang="en-US" sz="1400" dirty="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400" dirty="0">
                          <a:solidFill>
                            <a:srgbClr val="000000"/>
                          </a:solidFill>
                          <a:latin typeface="Calibri"/>
                          <a:ea typeface="Times New Roman"/>
                          <a:cs typeface="Calibri"/>
                        </a:rPr>
                        <a:t> </a:t>
                      </a:r>
                      <a:endParaRPr lang="en-US" sz="1400" dirty="0">
                        <a:latin typeface="Calibri"/>
                        <a:ea typeface="Calibri"/>
                        <a:cs typeface="Times New Roman"/>
                      </a:endParaRPr>
                    </a:p>
                  </a:txBody>
                  <a:tcPr marL="87719" marR="8771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1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57133">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latin typeface="Calibri"/>
                        <a:ea typeface="Times New Roman"/>
                      </a:endParaRPr>
                    </a:p>
                  </a:txBody>
                  <a:tcPr marL="87719" marR="8771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latin typeface="Calibri"/>
                        <a:ea typeface="Times New Roman"/>
                      </a:endParaRPr>
                    </a:p>
                  </a:txBody>
                  <a:tcPr marL="87719" marR="8771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a:solidFill>
                            <a:srgbClr val="000000"/>
                          </a:solidFill>
                          <a:latin typeface="Calibri"/>
                          <a:ea typeface="Times New Roman"/>
                          <a:cs typeface="Calibri"/>
                        </a:rPr>
                        <a:t>kW</a:t>
                      </a:r>
                      <a:endParaRPr lang="en-US" sz="1400">
                        <a:latin typeface="Calibri"/>
                        <a:ea typeface="Calibri"/>
                        <a:cs typeface="Times New Roman"/>
                      </a:endParaRPr>
                    </a:p>
                  </a:txBody>
                  <a:tcPr marL="87719" marR="8771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a:solidFill>
                            <a:srgbClr val="000000"/>
                          </a:solidFill>
                          <a:latin typeface="Calibri"/>
                          <a:ea typeface="Times New Roman"/>
                          <a:cs typeface="Calibri"/>
                        </a:rPr>
                        <a:t>Cost</a:t>
                      </a:r>
                      <a:endParaRPr lang="en-US" sz="1400">
                        <a:latin typeface="Calibri"/>
                        <a:ea typeface="Calibri"/>
                        <a:cs typeface="Times New Roman"/>
                      </a:endParaRPr>
                    </a:p>
                  </a:txBody>
                  <a:tcPr marL="87719" marR="8771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a:solidFill>
                            <a:srgbClr val="000000"/>
                          </a:solidFill>
                          <a:latin typeface="Calibri"/>
                          <a:ea typeface="Times New Roman"/>
                          <a:cs typeface="Calibri"/>
                        </a:rPr>
                        <a:t>Cost per kW</a:t>
                      </a:r>
                      <a:endParaRPr lang="en-US" sz="1400">
                        <a:latin typeface="Calibri"/>
                        <a:ea typeface="Calibri"/>
                        <a:cs typeface="Times New Roman"/>
                      </a:endParaRPr>
                    </a:p>
                  </a:txBody>
                  <a:tcPr marL="87719" marR="8771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Produced from Solar in 1st Year (w/Initial Investment)</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a:solidFill>
                            <a:srgbClr val="000000"/>
                          </a:solidFill>
                          <a:latin typeface="Calibri"/>
                          <a:ea typeface="Times New Roman"/>
                          <a:cs typeface="Calibri"/>
                        </a:rPr>
                        <a:t>19106</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       6,119.40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0.320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Purchased from Utility in 1st Year</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dirty="0">
                          <a:solidFill>
                            <a:srgbClr val="000000"/>
                          </a:solidFill>
                          <a:latin typeface="Calibri"/>
                          <a:ea typeface="Times New Roman"/>
                          <a:cs typeface="Calibri"/>
                        </a:rPr>
                        <a:t>94</a:t>
                      </a:r>
                      <a:endParaRPr lang="en-US" sz="1400" dirty="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             11.75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0.125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b="1">
                          <a:solidFill>
                            <a:srgbClr val="000000"/>
                          </a:solidFill>
                          <a:latin typeface="Calibri"/>
                          <a:ea typeface="Times New Roman"/>
                          <a:cs typeface="Calibri"/>
                        </a:rPr>
                        <a:t>Total Cost of Electricity in Year 1</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b="1">
                          <a:solidFill>
                            <a:srgbClr val="000000"/>
                          </a:solidFill>
                          <a:latin typeface="Calibri"/>
                          <a:ea typeface="Times New Roman"/>
                          <a:cs typeface="Calibri"/>
                        </a:rPr>
                        <a:t>19200</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000000"/>
                          </a:solidFill>
                          <a:latin typeface="Calibri"/>
                          <a:ea typeface="Times New Roman"/>
                          <a:cs typeface="Calibri"/>
                        </a:rPr>
                        <a:t> $       6,131.15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000000"/>
                          </a:solidFill>
                          <a:latin typeface="Calibri"/>
                          <a:ea typeface="Times New Roman"/>
                          <a:cs typeface="Calibri"/>
                        </a:rPr>
                        <a:t> $             0.319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Produced from Solar in Years 2 - 4 (w/Degradation &amp; Upkeep)</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a:solidFill>
                            <a:srgbClr val="000000"/>
                          </a:solidFill>
                          <a:latin typeface="Calibri"/>
                          <a:ea typeface="Times New Roman"/>
                          <a:cs typeface="Calibri"/>
                        </a:rPr>
                        <a:t>56557</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150.00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0.003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Purchased from Utility Years 2 - 4 (w/2.5% Fuel Escalation)</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a:latin typeface="Calibri"/>
                          <a:ea typeface="Times New Roman"/>
                          <a:cs typeface="Calibri"/>
                        </a:rPr>
                        <a:t>1043</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135.34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0.130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dirty="0">
                          <a:solidFill>
                            <a:srgbClr val="000000"/>
                          </a:solidFill>
                          <a:latin typeface="Calibri"/>
                          <a:ea typeface="Times New Roman"/>
                          <a:cs typeface="Calibri"/>
                        </a:rPr>
                        <a:t>Total Cost of Electricity in Years 2 - 4</a:t>
                      </a:r>
                      <a:endParaRPr lang="en-US" sz="1400" dirty="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a:latin typeface="Calibri"/>
                          <a:ea typeface="Times New Roman"/>
                          <a:cs typeface="Calibri"/>
                        </a:rPr>
                        <a:t>57600</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285.34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Times New Roman"/>
                          <a:cs typeface="Calibri"/>
                        </a:rPr>
                        <a:t> $             0.005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b="1">
                          <a:solidFill>
                            <a:srgbClr val="00B050"/>
                          </a:solidFill>
                          <a:latin typeface="Calibri"/>
                          <a:ea typeface="Times New Roman"/>
                          <a:cs typeface="Calibri"/>
                        </a:rPr>
                        <a:t>Overall Total Cost of Electricity for 4 years</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15000"/>
                        </a:lnSpc>
                        <a:spcBef>
                          <a:spcPts val="0"/>
                        </a:spcBef>
                        <a:spcAft>
                          <a:spcPts val="0"/>
                        </a:spcAft>
                      </a:pPr>
                      <a:r>
                        <a:rPr lang="en-US" sz="1400" b="1">
                          <a:solidFill>
                            <a:srgbClr val="00B050"/>
                          </a:solidFill>
                          <a:latin typeface="Calibri"/>
                          <a:ea typeface="Times New Roman"/>
                          <a:cs typeface="Calibri"/>
                        </a:rPr>
                        <a:t>76800</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00B050"/>
                          </a:solidFill>
                          <a:latin typeface="Calibri"/>
                          <a:ea typeface="Times New Roman"/>
                          <a:cs typeface="Calibri"/>
                        </a:rPr>
                        <a:t> $       6,416.49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Calibri"/>
                          <a:ea typeface="Times New Roman"/>
                          <a:cs typeface="Calibri"/>
                        </a:rPr>
                        <a:t>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266">
                <a:tc gridSpan="3">
                  <a:txBody>
                    <a:bodyPr/>
                    <a:lstStyle/>
                    <a:p>
                      <a:pPr marL="0" marR="0">
                        <a:lnSpc>
                          <a:spcPct val="115000"/>
                        </a:lnSpc>
                        <a:spcBef>
                          <a:spcPts val="0"/>
                        </a:spcBef>
                        <a:spcAft>
                          <a:spcPts val="0"/>
                        </a:spcAft>
                      </a:pPr>
                      <a:r>
                        <a:rPr lang="en-US" sz="1400" b="1">
                          <a:solidFill>
                            <a:srgbClr val="00B050"/>
                          </a:solidFill>
                          <a:latin typeface="Calibri"/>
                          <a:ea typeface="Times New Roman"/>
                          <a:cs typeface="Calibri"/>
                        </a:rPr>
                        <a:t>Overall Average Cost Per Year of Electricity over 4 years</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nSpc>
                          <a:spcPct val="115000"/>
                        </a:lnSpc>
                      </a:pPr>
                      <a:endParaRPr lang="en-US" sz="1400">
                        <a:latin typeface="Calibri"/>
                        <a:ea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400" b="1">
                          <a:solidFill>
                            <a:srgbClr val="00B050"/>
                          </a:solidFill>
                          <a:latin typeface="Calibri"/>
                          <a:ea typeface="Times New Roman"/>
                          <a:cs typeface="Calibri"/>
                        </a:rPr>
                        <a:t> $       1,604.12 </a:t>
                      </a:r>
                      <a:endParaRPr lang="en-US" sz="140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00B050"/>
                          </a:solidFill>
                          <a:latin typeface="Calibri"/>
                          <a:ea typeface="Times New Roman"/>
                          <a:cs typeface="Calibri"/>
                        </a:rPr>
                        <a:t> $             0.084 </a:t>
                      </a:r>
                      <a:endParaRPr lang="en-US" sz="1400" dirty="0">
                        <a:latin typeface="Calibri"/>
                        <a:ea typeface="Calibri"/>
                        <a:cs typeface="Times New Roman"/>
                      </a:endParaRPr>
                    </a:p>
                  </a:txBody>
                  <a:tcPr marL="87719" marR="877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131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200" b="1" dirty="0" smtClean="0"/>
              <a:t>A </a:t>
            </a:r>
            <a:r>
              <a:rPr lang="en-US" sz="3200" b="1" dirty="0" smtClean="0"/>
              <a:t>Worst </a:t>
            </a:r>
            <a:r>
              <a:rPr lang="en-US" sz="3200" b="1" dirty="0" smtClean="0"/>
              <a:t>Case Scenario – No Incentives</a:t>
            </a:r>
            <a:endParaRPr lang="en-US" sz="3200" b="1" dirty="0"/>
          </a:p>
        </p:txBody>
      </p:sp>
      <p:sp>
        <p:nvSpPr>
          <p:cNvPr id="14131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457200" y="1828800"/>
          <a:ext cx="8229600" cy="538620"/>
        </p:xfrm>
        <a:graphic>
          <a:graphicData uri="http://schemas.openxmlformats.org/drawingml/2006/table">
            <a:tbl>
              <a:tblPr/>
              <a:tblGrid>
                <a:gridCol w="4846880"/>
                <a:gridCol w="690008"/>
                <a:gridCol w="1287453"/>
                <a:gridCol w="1405259"/>
              </a:tblGrid>
              <a:tr h="538620">
                <a:tc>
                  <a:txBody>
                    <a:bodyPr/>
                    <a:lstStyle/>
                    <a:p>
                      <a:pPr marL="0" marR="0">
                        <a:lnSpc>
                          <a:spcPct val="115000"/>
                        </a:lnSpc>
                        <a:spcBef>
                          <a:spcPts val="0"/>
                        </a:spcBef>
                        <a:spcAft>
                          <a:spcPts val="0"/>
                        </a:spcAft>
                      </a:pPr>
                      <a:r>
                        <a:rPr lang="en-US" sz="1500" b="1" dirty="0">
                          <a:solidFill>
                            <a:srgbClr val="00B050"/>
                          </a:solidFill>
                          <a:latin typeface="Calibri"/>
                          <a:ea typeface="Times New Roman"/>
                          <a:cs typeface="Calibri"/>
                        </a:rPr>
                        <a:t>Overall Average Cost Per Year of Electricity over 14 years</a:t>
                      </a:r>
                      <a:endParaRPr lang="en-US" sz="1500" dirty="0">
                        <a:latin typeface="Calibri"/>
                        <a:ea typeface="Calibri"/>
                        <a:cs typeface="Times New Roman"/>
                      </a:endParaRPr>
                    </a:p>
                  </a:txBody>
                  <a:tcPr marL="90880" marR="90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500">
                        <a:latin typeface="Calibri"/>
                        <a:ea typeface="Times New Roman"/>
                      </a:endParaRPr>
                    </a:p>
                  </a:txBody>
                  <a:tcPr marL="90880" marR="90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1500" b="1" dirty="0">
                          <a:solidFill>
                            <a:srgbClr val="00B050"/>
                          </a:solidFill>
                          <a:latin typeface="Calibri"/>
                          <a:ea typeface="Times New Roman"/>
                          <a:cs typeface="Calibri"/>
                        </a:rPr>
                        <a:t> $      </a:t>
                      </a:r>
                      <a:r>
                        <a:rPr lang="en-US" sz="1500" b="1" dirty="0" smtClean="0">
                          <a:solidFill>
                            <a:srgbClr val="00B050"/>
                          </a:solidFill>
                          <a:latin typeface="Calibri"/>
                          <a:ea typeface="Times New Roman"/>
                          <a:cs typeface="Calibri"/>
                        </a:rPr>
                        <a:t>2,308.13 </a:t>
                      </a:r>
                      <a:endParaRPr lang="en-US" sz="1500" dirty="0">
                        <a:latin typeface="Calibri"/>
                        <a:ea typeface="Calibri"/>
                        <a:cs typeface="Times New Roman"/>
                      </a:endParaRPr>
                    </a:p>
                  </a:txBody>
                  <a:tcPr marL="90880" marR="90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b="1" dirty="0">
                          <a:solidFill>
                            <a:srgbClr val="00B050"/>
                          </a:solidFill>
                          <a:latin typeface="Calibri"/>
                          <a:ea typeface="Times New Roman"/>
                          <a:cs typeface="Calibri"/>
                        </a:rPr>
                        <a:t> $             0.120 </a:t>
                      </a:r>
                      <a:endParaRPr lang="en-US" sz="1500" dirty="0">
                        <a:latin typeface="Calibri"/>
                        <a:ea typeface="Calibri"/>
                        <a:cs typeface="Times New Roman"/>
                      </a:endParaRPr>
                    </a:p>
                  </a:txBody>
                  <a:tcPr marL="90880" marR="90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urchased-123RF--12580809_s.jpg"/>
          <p:cNvPicPr>
            <a:picLocks noChangeAspect="1"/>
          </p:cNvPicPr>
          <p:nvPr/>
        </p:nvPicPr>
        <p:blipFill>
          <a:blip r:embed="rId3" cstate="print"/>
          <a:stretch>
            <a:fillRect/>
          </a:stretch>
        </p:blipFill>
        <p:spPr>
          <a:xfrm>
            <a:off x="3219450" y="2019300"/>
            <a:ext cx="2705100" cy="2705100"/>
          </a:xfrm>
          <a:prstGeom prst="rect">
            <a:avLst/>
          </a:prstGeom>
          <a:ln w="28575">
            <a:solidFill>
              <a:srgbClr val="92D050"/>
            </a:solidFill>
          </a:ln>
        </p:spPr>
      </p:pic>
      <p:sp>
        <p:nvSpPr>
          <p:cNvPr id="2" name="Title 1"/>
          <p:cNvSpPr>
            <a:spLocks noGrp="1"/>
          </p:cNvSpPr>
          <p:nvPr>
            <p:ph type="title"/>
          </p:nvPr>
        </p:nvSpPr>
        <p:spPr>
          <a:xfrm>
            <a:off x="457200" y="274638"/>
            <a:ext cx="8229600" cy="1782762"/>
          </a:xfrm>
        </p:spPr>
        <p:style>
          <a:lnRef idx="1">
            <a:schemeClr val="accent3"/>
          </a:lnRef>
          <a:fillRef idx="3">
            <a:schemeClr val="accent3"/>
          </a:fillRef>
          <a:effectRef idx="2">
            <a:schemeClr val="accent3"/>
          </a:effectRef>
          <a:fontRef idx="minor">
            <a:schemeClr val="lt1"/>
          </a:fontRef>
        </p:style>
        <p:txBody>
          <a:bodyPr>
            <a:noAutofit/>
          </a:bodyPr>
          <a:lstStyle/>
          <a:p>
            <a:r>
              <a:rPr lang="en-US" sz="2800" b="1" dirty="0" smtClean="0"/>
              <a:t/>
            </a:r>
            <a:br>
              <a:rPr lang="en-US" sz="2800" b="1" dirty="0" smtClean="0"/>
            </a:br>
            <a:r>
              <a:rPr lang="en-US" sz="2800" b="1" dirty="0" smtClean="0"/>
              <a:t/>
            </a:r>
            <a:br>
              <a:rPr lang="en-US" sz="2800" b="1" dirty="0" smtClean="0"/>
            </a:br>
            <a:r>
              <a:rPr lang="en-US" sz="2000" b="1" dirty="0" smtClean="0"/>
              <a:t> </a:t>
            </a:r>
            <a:r>
              <a:rPr lang="en-US" sz="2000" b="1" dirty="0" smtClean="0"/>
              <a:t>Not your typical Solar Energy </a:t>
            </a:r>
            <a:r>
              <a:rPr lang="en-US" sz="2000" b="1" dirty="0" smtClean="0"/>
              <a:t>Company</a:t>
            </a:r>
            <a:endParaRPr lang="en-US" sz="2000" b="1" dirty="0"/>
          </a:p>
        </p:txBody>
      </p:sp>
      <p:pic>
        <p:nvPicPr>
          <p:cNvPr id="6" name="Picture 5" descr="sd_logo_RGB.png"/>
          <p:cNvPicPr>
            <a:picLocks noChangeAspect="1"/>
          </p:cNvPicPr>
          <p:nvPr/>
        </p:nvPicPr>
        <p:blipFill>
          <a:blip r:embed="rId4" cstate="print"/>
          <a:stretch>
            <a:fillRect/>
          </a:stretch>
        </p:blipFill>
        <p:spPr>
          <a:xfrm>
            <a:off x="3001108" y="381000"/>
            <a:ext cx="3141784" cy="1004341"/>
          </a:xfrm>
          <a:prstGeom prst="rect">
            <a:avLst/>
          </a:prstGeom>
        </p:spPr>
      </p:pic>
      <p:sp>
        <p:nvSpPr>
          <p:cNvPr id="8" name="Rectangle 7"/>
          <p:cNvSpPr/>
          <p:nvPr/>
        </p:nvSpPr>
        <p:spPr>
          <a:xfrm>
            <a:off x="228600" y="4953000"/>
            <a:ext cx="8686800" cy="1477328"/>
          </a:xfrm>
          <a:prstGeom prst="rect">
            <a:avLst/>
          </a:prstGeom>
        </p:spPr>
        <p:txBody>
          <a:bodyPr wrap="square">
            <a:spAutoFit/>
          </a:bodyPr>
          <a:lstStyle/>
          <a:p>
            <a:pPr algn="ctr"/>
            <a:r>
              <a:rPr lang="en-US" b="1" dirty="0" smtClean="0"/>
              <a:t>Mission: </a:t>
            </a:r>
            <a:r>
              <a:rPr lang="en-US" b="1" dirty="0" smtClean="0"/>
              <a:t> </a:t>
            </a:r>
            <a:r>
              <a:rPr lang="en-US" dirty="0" smtClean="0"/>
              <a:t>Inspiring </a:t>
            </a:r>
            <a:r>
              <a:rPr lang="en-US" dirty="0" smtClean="0"/>
              <a:t>Others to Discover Environmentally Responsible Solutions!</a:t>
            </a:r>
            <a:br>
              <a:rPr lang="en-US" dirty="0" smtClean="0"/>
            </a:br>
            <a:r>
              <a:rPr lang="en-US" dirty="0" smtClean="0"/>
              <a:t>To raise global consciousness, and empower consumers and businesses in making moral, ethical, and responsible choices. Solar Direct is committed to significantly raising the bar of online access to renewable energy systems and green building technologies in providing product solutions assistance.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rld War Two Soldiers Training.jpg"/>
          <p:cNvPicPr>
            <a:picLocks noChangeAspect="1"/>
          </p:cNvPicPr>
          <p:nvPr/>
        </p:nvPicPr>
        <p:blipFill>
          <a:blip r:embed="rId3" cstate="print"/>
          <a:stretch>
            <a:fillRect/>
          </a:stretch>
        </p:blipFill>
        <p:spPr>
          <a:xfrm>
            <a:off x="457200" y="203200"/>
            <a:ext cx="3746500" cy="2997200"/>
          </a:xfrm>
          <a:prstGeom prst="rect">
            <a:avLst/>
          </a:prstGeom>
          <a:ln w="28575">
            <a:solidFill>
              <a:srgbClr val="92D050"/>
            </a:solidFill>
          </a:ln>
        </p:spPr>
      </p:pic>
      <p:pic>
        <p:nvPicPr>
          <p:cNvPr id="10" name="Picture 9" descr="P-40-peeling.gif"/>
          <p:cNvPicPr>
            <a:picLocks noChangeAspect="1"/>
          </p:cNvPicPr>
          <p:nvPr/>
        </p:nvPicPr>
        <p:blipFill>
          <a:blip r:embed="rId4" cstate="print"/>
          <a:stretch>
            <a:fillRect/>
          </a:stretch>
        </p:blipFill>
        <p:spPr>
          <a:xfrm>
            <a:off x="4419600" y="3429000"/>
            <a:ext cx="1507613" cy="1752600"/>
          </a:xfrm>
          <a:prstGeom prst="rect">
            <a:avLst/>
          </a:prstGeom>
          <a:ln w="28575">
            <a:solidFill>
              <a:srgbClr val="92D050"/>
            </a:solidFill>
          </a:ln>
        </p:spPr>
      </p:pic>
      <p:pic>
        <p:nvPicPr>
          <p:cNvPr id="11" name="Picture 10" descr="men-waiting-outside-soup-kitchen.jpg"/>
          <p:cNvPicPr>
            <a:picLocks noChangeAspect="1"/>
          </p:cNvPicPr>
          <p:nvPr/>
        </p:nvPicPr>
        <p:blipFill>
          <a:blip r:embed="rId5" cstate="print"/>
          <a:stretch>
            <a:fillRect/>
          </a:stretch>
        </p:blipFill>
        <p:spPr>
          <a:xfrm>
            <a:off x="4419599" y="203200"/>
            <a:ext cx="4401229" cy="2997200"/>
          </a:xfrm>
          <a:prstGeom prst="rect">
            <a:avLst/>
          </a:prstGeom>
          <a:ln w="28575">
            <a:solidFill>
              <a:srgbClr val="92D050"/>
            </a:solidFill>
          </a:ln>
        </p:spPr>
      </p:pic>
      <p:pic>
        <p:nvPicPr>
          <p:cNvPr id="12" name="Picture 11" descr="migrantmother.jpg"/>
          <p:cNvPicPr>
            <a:picLocks noChangeAspect="1"/>
          </p:cNvPicPr>
          <p:nvPr/>
        </p:nvPicPr>
        <p:blipFill>
          <a:blip r:embed="rId6" cstate="print"/>
          <a:stretch>
            <a:fillRect/>
          </a:stretch>
        </p:blipFill>
        <p:spPr>
          <a:xfrm>
            <a:off x="457200" y="3429000"/>
            <a:ext cx="3524250" cy="2819400"/>
          </a:xfrm>
          <a:prstGeom prst="rect">
            <a:avLst/>
          </a:prstGeom>
          <a:ln w="28575">
            <a:solidFill>
              <a:srgbClr val="92D050"/>
            </a:solidFill>
          </a:ln>
        </p:spPr>
      </p:pic>
      <p:pic>
        <p:nvPicPr>
          <p:cNvPr id="13" name="Picture 12" descr="742px-Tarawa_beach_HD-SN-99-03001.JPEG"/>
          <p:cNvPicPr>
            <a:picLocks noChangeAspect="1"/>
          </p:cNvPicPr>
          <p:nvPr/>
        </p:nvPicPr>
        <p:blipFill>
          <a:blip r:embed="rId7" cstate="print"/>
          <a:stretch>
            <a:fillRect/>
          </a:stretch>
        </p:blipFill>
        <p:spPr>
          <a:xfrm>
            <a:off x="6324600" y="3429000"/>
            <a:ext cx="2209800" cy="1786900"/>
          </a:xfrm>
          <a:prstGeom prst="rect">
            <a:avLst/>
          </a:prstGeom>
          <a:ln w="28575">
            <a:solidFill>
              <a:srgbClr val="92D050"/>
            </a:solidFill>
          </a:ln>
        </p:spPr>
      </p:pic>
      <p:pic>
        <p:nvPicPr>
          <p:cNvPr id="14" name="Picture 13" descr="icon-environment.png"/>
          <p:cNvPicPr>
            <a:picLocks noChangeAspect="1"/>
          </p:cNvPicPr>
          <p:nvPr/>
        </p:nvPicPr>
        <p:blipFill>
          <a:blip r:embed="rId8" cstate="print"/>
          <a:stretch>
            <a:fillRect/>
          </a:stretch>
        </p:blipFill>
        <p:spPr>
          <a:xfrm>
            <a:off x="6781800" y="5562600"/>
            <a:ext cx="838200" cy="717499"/>
          </a:xfrm>
          <a:prstGeom prst="rect">
            <a:avLst/>
          </a:prstGeom>
        </p:spPr>
      </p:pic>
      <p:pic>
        <p:nvPicPr>
          <p:cNvPr id="15" name="Picture 14" descr="18574-bigthumbnail.jpg"/>
          <p:cNvPicPr>
            <a:picLocks noChangeAspect="1"/>
          </p:cNvPicPr>
          <p:nvPr/>
        </p:nvPicPr>
        <p:blipFill>
          <a:blip r:embed="rId9" cstate="print"/>
          <a:stretch>
            <a:fillRect/>
          </a:stretch>
        </p:blipFill>
        <p:spPr>
          <a:xfrm>
            <a:off x="4419600" y="5410200"/>
            <a:ext cx="1132855" cy="850900"/>
          </a:xfrm>
          <a:prstGeom prst="rect">
            <a:avLst/>
          </a:prstGeom>
          <a:ln w="28575">
            <a:solidFill>
              <a:srgbClr val="92D050"/>
            </a:solid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914400" y="4833878"/>
            <a:ext cx="3810000" cy="1143000"/>
          </a:xfrm>
          <a:prstGeom prst="rect">
            <a:avLst/>
          </a:prstGeom>
          <a:solidFill>
            <a:schemeClr val="accent1">
              <a:lumMod val="40000"/>
              <a:lumOff val="60000"/>
            </a:schemeClr>
          </a:solidFill>
          <a:ln w="9525" algn="ctr">
            <a:solidFill>
              <a:schemeClr val="tx1"/>
            </a:solidFill>
            <a:miter lim="800000"/>
            <a:headEnd/>
            <a:tailEnd/>
          </a:ln>
          <a:effectLst/>
        </p:spPr>
        <p:txBody>
          <a:bodyPr wrap="none" anchor="ctr"/>
          <a:lstStyle/>
          <a:p>
            <a:endParaRPr lang="en-US"/>
          </a:p>
        </p:txBody>
      </p:sp>
      <p:sp>
        <p:nvSpPr>
          <p:cNvPr id="5" name="Rectangle 2"/>
          <p:cNvSpPr>
            <a:spLocks noGrp="1" noRot="1" noChangeArrowheads="1"/>
          </p:cNvSpPr>
          <p:nvPr>
            <p:ph type="title"/>
          </p:nvPr>
        </p:nvSpPr>
        <p:spPr>
          <a:xfrm>
            <a:off x="457200" y="304801"/>
            <a:ext cx="8229600" cy="914400"/>
          </a:xfrm>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a:t>Business Strategy</a:t>
            </a:r>
          </a:p>
        </p:txBody>
      </p:sp>
      <p:sp>
        <p:nvSpPr>
          <p:cNvPr id="6" name="Rectangle 6"/>
          <p:cNvSpPr>
            <a:spLocks noChangeArrowheads="1"/>
          </p:cNvSpPr>
          <p:nvPr/>
        </p:nvSpPr>
        <p:spPr bwMode="auto">
          <a:xfrm>
            <a:off x="4953000" y="3081278"/>
            <a:ext cx="2438400" cy="762000"/>
          </a:xfrm>
          <a:prstGeom prst="rect">
            <a:avLst/>
          </a:prstGeom>
          <a:solidFill>
            <a:schemeClr val="accent1">
              <a:lumMod val="40000"/>
              <a:lumOff val="60000"/>
            </a:schemeClr>
          </a:solidFill>
          <a:ln w="9525" algn="ctr">
            <a:solidFill>
              <a:schemeClr val="tx1"/>
            </a:solidFill>
            <a:miter lim="800000"/>
            <a:headEnd/>
            <a:tailEnd/>
          </a:ln>
          <a:effectLst/>
        </p:spPr>
        <p:txBody>
          <a:bodyPr wrap="none" anchor="ctr"/>
          <a:lstStyle/>
          <a:p>
            <a:pPr algn="ctr"/>
            <a:r>
              <a:rPr lang="en-US" sz="2000" b="1" dirty="0" smtClean="0"/>
              <a:t/>
            </a:r>
            <a:br>
              <a:rPr lang="en-US" sz="2000" b="1" dirty="0" smtClean="0"/>
            </a:br>
            <a:r>
              <a:rPr lang="en-US" sz="2000" b="1" dirty="0" smtClean="0"/>
              <a:t>Solar Contracting</a:t>
            </a:r>
            <a:br>
              <a:rPr lang="en-US" sz="2000" b="1" dirty="0" smtClean="0"/>
            </a:br>
            <a:r>
              <a:rPr lang="en-US" sz="2000" b="1" dirty="0" smtClean="0"/>
              <a:t>Services </a:t>
            </a:r>
            <a:r>
              <a:rPr lang="en-US" sz="2000" b="1" dirty="0" smtClean="0"/>
              <a:t>(Florida)</a:t>
            </a:r>
          </a:p>
          <a:p>
            <a:pPr algn="ctr"/>
            <a:endParaRPr lang="en-US" sz="2000" b="1" dirty="0"/>
          </a:p>
        </p:txBody>
      </p:sp>
      <p:sp>
        <p:nvSpPr>
          <p:cNvPr id="7" name="Rectangle 4"/>
          <p:cNvSpPr>
            <a:spLocks noChangeArrowheads="1"/>
          </p:cNvSpPr>
          <p:nvPr/>
        </p:nvSpPr>
        <p:spPr bwMode="auto">
          <a:xfrm>
            <a:off x="1905000" y="3103503"/>
            <a:ext cx="2209800" cy="815975"/>
          </a:xfrm>
          <a:prstGeom prst="rect">
            <a:avLst/>
          </a:prstGeom>
          <a:solidFill>
            <a:schemeClr val="accent1">
              <a:lumMod val="40000"/>
              <a:lumOff val="60000"/>
            </a:schemeClr>
          </a:solidFill>
          <a:ln w="9525" algn="ctr">
            <a:solidFill>
              <a:schemeClr val="tx1"/>
            </a:solidFill>
            <a:miter lim="800000"/>
            <a:headEnd/>
            <a:tailEnd/>
          </a:ln>
          <a:effectLst/>
        </p:spPr>
        <p:txBody>
          <a:bodyPr wrap="none" anchor="ctr"/>
          <a:lstStyle/>
          <a:p>
            <a:pPr algn="ctr"/>
            <a:r>
              <a:rPr lang="en-US" sz="2000" b="1" dirty="0"/>
              <a:t>Solar Products</a:t>
            </a:r>
          </a:p>
          <a:p>
            <a:pPr algn="ctr"/>
            <a:r>
              <a:rPr lang="en-US" sz="2000" b="1" dirty="0"/>
              <a:t>Online</a:t>
            </a:r>
          </a:p>
        </p:txBody>
      </p:sp>
      <p:sp>
        <p:nvSpPr>
          <p:cNvPr id="8" name="Line 7"/>
          <p:cNvSpPr>
            <a:spLocks noChangeShapeType="1"/>
          </p:cNvSpPr>
          <p:nvPr/>
        </p:nvSpPr>
        <p:spPr bwMode="auto">
          <a:xfrm flipV="1">
            <a:off x="2133600" y="27764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9" name="Line 8"/>
          <p:cNvSpPr>
            <a:spLocks noChangeShapeType="1"/>
          </p:cNvSpPr>
          <p:nvPr/>
        </p:nvSpPr>
        <p:spPr bwMode="auto">
          <a:xfrm flipV="1">
            <a:off x="2514600" y="27764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9"/>
          <p:cNvSpPr>
            <a:spLocks noChangeShapeType="1"/>
          </p:cNvSpPr>
          <p:nvPr/>
        </p:nvSpPr>
        <p:spPr bwMode="auto">
          <a:xfrm flipV="1">
            <a:off x="2895600" y="27764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11" name="Line 10"/>
          <p:cNvSpPr>
            <a:spLocks noChangeShapeType="1"/>
          </p:cNvSpPr>
          <p:nvPr/>
        </p:nvSpPr>
        <p:spPr bwMode="auto">
          <a:xfrm flipV="1">
            <a:off x="3276600" y="27764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11"/>
          <p:cNvSpPr>
            <a:spLocks noChangeShapeType="1"/>
          </p:cNvSpPr>
          <p:nvPr/>
        </p:nvSpPr>
        <p:spPr bwMode="auto">
          <a:xfrm flipV="1">
            <a:off x="3733800" y="27764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Text Box 12"/>
          <p:cNvSpPr txBox="1">
            <a:spLocks noChangeArrowheads="1"/>
          </p:cNvSpPr>
          <p:nvPr/>
        </p:nvSpPr>
        <p:spPr bwMode="auto">
          <a:xfrm>
            <a:off x="457200" y="4605278"/>
            <a:ext cx="4953000" cy="1323439"/>
          </a:xfrm>
          <a:prstGeom prst="rect">
            <a:avLst/>
          </a:prstGeom>
          <a:noFill/>
          <a:ln w="9525" algn="ctr">
            <a:noFill/>
            <a:miter lim="800000"/>
            <a:headEnd/>
            <a:tailEnd/>
          </a:ln>
          <a:effectLst/>
        </p:spPr>
        <p:txBody>
          <a:bodyPr>
            <a:spAutoFit/>
          </a:bodyPr>
          <a:lstStyle/>
          <a:p>
            <a:pPr algn="ctr">
              <a:spcBef>
                <a:spcPct val="50000"/>
              </a:spcBef>
            </a:pPr>
            <a:endParaRPr lang="en-US" sz="2000" b="1" dirty="0"/>
          </a:p>
          <a:p>
            <a:pPr algn="ctr">
              <a:spcBef>
                <a:spcPct val="50000"/>
              </a:spcBef>
            </a:pPr>
            <a:r>
              <a:rPr lang="en-US" sz="2000" b="1" dirty="0"/>
              <a:t>High Purchasing </a:t>
            </a:r>
          </a:p>
          <a:p>
            <a:pPr algn="ctr">
              <a:spcBef>
                <a:spcPct val="50000"/>
              </a:spcBef>
            </a:pPr>
            <a:r>
              <a:rPr lang="en-US" sz="2000" b="1" dirty="0"/>
              <a:t>Discounts From suppliers</a:t>
            </a:r>
          </a:p>
        </p:txBody>
      </p:sp>
      <p:sp>
        <p:nvSpPr>
          <p:cNvPr id="14" name="Oval 14"/>
          <p:cNvSpPr>
            <a:spLocks noChangeArrowheads="1"/>
          </p:cNvSpPr>
          <p:nvPr/>
        </p:nvSpPr>
        <p:spPr bwMode="auto">
          <a:xfrm>
            <a:off x="1981200" y="1785878"/>
            <a:ext cx="5486400" cy="762000"/>
          </a:xfrm>
          <a:prstGeom prst="ellipse">
            <a:avLst/>
          </a:prstGeom>
          <a:solidFill>
            <a:schemeClr val="accent1">
              <a:lumMod val="40000"/>
              <a:lumOff val="60000"/>
            </a:schemeClr>
          </a:solidFill>
          <a:ln w="9525" algn="ctr">
            <a:solidFill>
              <a:schemeClr val="tx1"/>
            </a:solidFill>
            <a:round/>
            <a:headEnd/>
            <a:tailEnd/>
          </a:ln>
          <a:effectLst/>
        </p:spPr>
        <p:txBody>
          <a:bodyPr wrap="none" anchor="ctr"/>
          <a:lstStyle/>
          <a:p>
            <a:pPr algn="ctr"/>
            <a:r>
              <a:rPr lang="en-US" sz="2000" b="1" dirty="0"/>
              <a:t>Consumer &amp; Commercial Customers</a:t>
            </a:r>
          </a:p>
        </p:txBody>
      </p:sp>
      <p:sp>
        <p:nvSpPr>
          <p:cNvPr id="15" name="Text Box 16"/>
          <p:cNvSpPr txBox="1">
            <a:spLocks noChangeArrowheads="1"/>
          </p:cNvSpPr>
          <p:nvPr/>
        </p:nvSpPr>
        <p:spPr bwMode="auto">
          <a:xfrm>
            <a:off x="704850" y="2682816"/>
            <a:ext cx="987771" cy="400110"/>
          </a:xfrm>
          <a:prstGeom prst="rect">
            <a:avLst/>
          </a:prstGeom>
          <a:noFill/>
          <a:ln w="9525" algn="ctr">
            <a:noFill/>
            <a:miter lim="800000"/>
            <a:headEnd/>
            <a:tailEnd/>
          </a:ln>
          <a:effectLst/>
        </p:spPr>
        <p:txBody>
          <a:bodyPr wrap="none">
            <a:spAutoFit/>
          </a:bodyPr>
          <a:lstStyle/>
          <a:p>
            <a:pPr algn="ctr"/>
            <a:r>
              <a:rPr lang="en-US" sz="2000" b="1" i="1" dirty="0"/>
              <a:t>Sell kits</a:t>
            </a:r>
          </a:p>
        </p:txBody>
      </p:sp>
      <p:sp>
        <p:nvSpPr>
          <p:cNvPr id="16" name="Line 18"/>
          <p:cNvSpPr>
            <a:spLocks noChangeShapeType="1"/>
          </p:cNvSpPr>
          <p:nvPr/>
        </p:nvSpPr>
        <p:spPr bwMode="auto">
          <a:xfrm>
            <a:off x="2971800" y="3919478"/>
            <a:ext cx="0" cy="685800"/>
          </a:xfrm>
          <a:prstGeom prst="line">
            <a:avLst/>
          </a:prstGeom>
          <a:noFill/>
          <a:ln w="57150">
            <a:solidFill>
              <a:schemeClr val="tx1"/>
            </a:solidFill>
            <a:round/>
            <a:headEnd/>
            <a:tailEnd type="triangle" w="med" len="med"/>
          </a:ln>
          <a:effectLst/>
        </p:spPr>
        <p:txBody>
          <a:bodyPr wrap="none" anchor="ctr"/>
          <a:lstStyle/>
          <a:p>
            <a:endParaRPr lang="en-US"/>
          </a:p>
        </p:txBody>
      </p:sp>
      <p:sp>
        <p:nvSpPr>
          <p:cNvPr id="17" name="Text Box 19"/>
          <p:cNvSpPr txBox="1">
            <a:spLocks noChangeArrowheads="1"/>
          </p:cNvSpPr>
          <p:nvPr/>
        </p:nvSpPr>
        <p:spPr bwMode="auto">
          <a:xfrm>
            <a:off x="446088" y="3962400"/>
            <a:ext cx="2024913" cy="707886"/>
          </a:xfrm>
          <a:prstGeom prst="rect">
            <a:avLst/>
          </a:prstGeom>
          <a:noFill/>
          <a:ln w="9525" algn="ctr">
            <a:noFill/>
            <a:miter lim="800000"/>
            <a:headEnd/>
            <a:tailEnd/>
          </a:ln>
          <a:effectLst/>
        </p:spPr>
        <p:txBody>
          <a:bodyPr wrap="square">
            <a:spAutoFit/>
          </a:bodyPr>
          <a:lstStyle/>
          <a:p>
            <a:pPr algn="ctr"/>
            <a:r>
              <a:rPr lang="en-US" sz="2000" b="1" i="1" dirty="0"/>
              <a:t>High volume</a:t>
            </a:r>
          </a:p>
          <a:p>
            <a:pPr algn="ctr"/>
            <a:r>
              <a:rPr lang="en-US" sz="2000" b="1" i="1" dirty="0"/>
              <a:t>Orders nationally</a:t>
            </a:r>
          </a:p>
        </p:txBody>
      </p:sp>
      <p:sp>
        <p:nvSpPr>
          <p:cNvPr id="18" name="Line 20"/>
          <p:cNvSpPr>
            <a:spLocks noChangeShapeType="1"/>
          </p:cNvSpPr>
          <p:nvPr/>
        </p:nvSpPr>
        <p:spPr bwMode="auto">
          <a:xfrm flipV="1">
            <a:off x="4724400" y="5443478"/>
            <a:ext cx="838200" cy="0"/>
          </a:xfrm>
          <a:prstGeom prst="line">
            <a:avLst/>
          </a:prstGeom>
          <a:noFill/>
          <a:ln w="57150">
            <a:solidFill>
              <a:schemeClr val="tx1"/>
            </a:solidFill>
            <a:round/>
            <a:headEnd/>
            <a:tailEnd/>
          </a:ln>
          <a:effectLst/>
        </p:spPr>
        <p:txBody>
          <a:bodyPr wrap="none" anchor="ctr"/>
          <a:lstStyle/>
          <a:p>
            <a:endParaRPr lang="en-US"/>
          </a:p>
        </p:txBody>
      </p:sp>
      <p:sp>
        <p:nvSpPr>
          <p:cNvPr id="19" name="Line 21"/>
          <p:cNvSpPr>
            <a:spLocks noChangeShapeType="1"/>
          </p:cNvSpPr>
          <p:nvPr/>
        </p:nvSpPr>
        <p:spPr bwMode="auto">
          <a:xfrm flipV="1">
            <a:off x="5562600" y="4071878"/>
            <a:ext cx="0" cy="1371600"/>
          </a:xfrm>
          <a:prstGeom prst="line">
            <a:avLst/>
          </a:prstGeom>
          <a:noFill/>
          <a:ln w="57150">
            <a:solidFill>
              <a:schemeClr val="tx1"/>
            </a:solidFill>
            <a:round/>
            <a:headEnd/>
            <a:tailEnd type="triangle" w="med" len="med"/>
          </a:ln>
          <a:effectLst/>
        </p:spPr>
        <p:txBody>
          <a:bodyPr wrap="none" anchor="ctr"/>
          <a:lstStyle/>
          <a:p>
            <a:endParaRPr lang="en-US"/>
          </a:p>
        </p:txBody>
      </p:sp>
      <p:sp>
        <p:nvSpPr>
          <p:cNvPr id="20" name="Text Box 22"/>
          <p:cNvSpPr txBox="1">
            <a:spLocks noChangeArrowheads="1"/>
          </p:cNvSpPr>
          <p:nvPr/>
        </p:nvSpPr>
        <p:spPr bwMode="auto">
          <a:xfrm>
            <a:off x="5937250" y="3962400"/>
            <a:ext cx="3102581" cy="2616101"/>
          </a:xfrm>
          <a:prstGeom prst="rect">
            <a:avLst/>
          </a:prstGeom>
          <a:noFill/>
          <a:ln w="9525" algn="ctr">
            <a:noFill/>
            <a:miter lim="800000"/>
            <a:headEnd/>
            <a:tailEnd/>
          </a:ln>
          <a:effectLst/>
        </p:spPr>
        <p:txBody>
          <a:bodyPr wrap="square">
            <a:spAutoFit/>
          </a:bodyPr>
          <a:lstStyle/>
          <a:p>
            <a:pPr algn="l">
              <a:buFont typeface="Arial" pitchFamily="34" charset="0"/>
              <a:buChar char="•"/>
            </a:pPr>
            <a:r>
              <a:rPr lang="en-US" sz="2000" b="1" dirty="0"/>
              <a:t>Advantages:</a:t>
            </a:r>
          </a:p>
          <a:p>
            <a:pPr>
              <a:buFont typeface="Arial" pitchFamily="34" charset="0"/>
              <a:buChar char="•"/>
            </a:pPr>
            <a:r>
              <a:rPr lang="en-US" sz="1600" dirty="0" smtClean="0"/>
              <a:t>  Discount leveraging offers more</a:t>
            </a:r>
          </a:p>
          <a:p>
            <a:pPr algn="l"/>
            <a:r>
              <a:rPr lang="en-US" sz="1600" dirty="0" smtClean="0"/>
              <a:t>competitive </a:t>
            </a:r>
            <a:r>
              <a:rPr lang="en-US" sz="1600" dirty="0"/>
              <a:t>pricing on service-side</a:t>
            </a:r>
          </a:p>
          <a:p>
            <a:pPr algn="l">
              <a:buFont typeface="Arial" pitchFamily="34" charset="0"/>
              <a:buChar char="•"/>
            </a:pPr>
            <a:endParaRPr lang="en-US" sz="1600" dirty="0"/>
          </a:p>
          <a:p>
            <a:pPr algn="l">
              <a:buFontTx/>
              <a:buChar char="•"/>
            </a:pPr>
            <a:r>
              <a:rPr lang="en-US" sz="1600" dirty="0"/>
              <a:t>  Daily monitoring of consumer</a:t>
            </a:r>
          </a:p>
          <a:p>
            <a:pPr algn="l"/>
            <a:r>
              <a:rPr lang="en-US" sz="1600" dirty="0"/>
              <a:t>trends through daily phone and</a:t>
            </a:r>
          </a:p>
          <a:p>
            <a:pPr algn="l"/>
            <a:r>
              <a:rPr lang="en-US" sz="1600" dirty="0"/>
              <a:t>email traffic.</a:t>
            </a:r>
          </a:p>
          <a:p>
            <a:pPr algn="l">
              <a:buFont typeface="Arial" pitchFamily="34" charset="0"/>
              <a:buChar char="•"/>
            </a:pPr>
            <a:endParaRPr lang="en-US" sz="1600" dirty="0"/>
          </a:p>
          <a:p>
            <a:pPr algn="l">
              <a:buFontTx/>
              <a:buChar char="•"/>
            </a:pPr>
            <a:r>
              <a:rPr lang="en-US" sz="1600" dirty="0"/>
              <a:t> Leverage Internet Presence to</a:t>
            </a:r>
          </a:p>
          <a:p>
            <a:pPr algn="l"/>
            <a:r>
              <a:rPr lang="en-US" sz="1600" dirty="0" smtClean="0"/>
              <a:t>reduce </a:t>
            </a:r>
            <a:r>
              <a:rPr lang="en-US" sz="1600" dirty="0"/>
              <a:t>advertising costs</a:t>
            </a:r>
          </a:p>
        </p:txBody>
      </p:sp>
      <p:sp>
        <p:nvSpPr>
          <p:cNvPr id="21" name="Line 27"/>
          <p:cNvSpPr>
            <a:spLocks noChangeShapeType="1"/>
          </p:cNvSpPr>
          <p:nvPr/>
        </p:nvSpPr>
        <p:spPr bwMode="auto">
          <a:xfrm flipV="1">
            <a:off x="5638800" y="27002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22" name="Line 28"/>
          <p:cNvSpPr>
            <a:spLocks noChangeShapeType="1"/>
          </p:cNvSpPr>
          <p:nvPr/>
        </p:nvSpPr>
        <p:spPr bwMode="auto">
          <a:xfrm flipV="1">
            <a:off x="6019800" y="27002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23" name="Line 29"/>
          <p:cNvSpPr>
            <a:spLocks noChangeShapeType="1"/>
          </p:cNvSpPr>
          <p:nvPr/>
        </p:nvSpPr>
        <p:spPr bwMode="auto">
          <a:xfrm flipV="1">
            <a:off x="6400800" y="27002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24" name="Line 30"/>
          <p:cNvSpPr>
            <a:spLocks noChangeShapeType="1"/>
          </p:cNvSpPr>
          <p:nvPr/>
        </p:nvSpPr>
        <p:spPr bwMode="auto">
          <a:xfrm flipV="1">
            <a:off x="6781800" y="27002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25" name="Line 31"/>
          <p:cNvSpPr>
            <a:spLocks noChangeShapeType="1"/>
          </p:cNvSpPr>
          <p:nvPr/>
        </p:nvSpPr>
        <p:spPr bwMode="auto">
          <a:xfrm flipV="1">
            <a:off x="7239000" y="2700278"/>
            <a:ext cx="0" cy="327025"/>
          </a:xfrm>
          <a:prstGeom prst="line">
            <a:avLst/>
          </a:prstGeom>
          <a:noFill/>
          <a:ln w="38100">
            <a:solidFill>
              <a:schemeClr val="tx1"/>
            </a:solidFill>
            <a:round/>
            <a:headEnd/>
            <a:tailEnd type="triangle" w="med" len="med"/>
          </a:ln>
          <a:effectLst/>
        </p:spPr>
        <p:txBody>
          <a:bodyPr wrap="none" anchor="ctr"/>
          <a:lstStyle/>
          <a:p>
            <a:endParaRPr lang="en-US"/>
          </a:p>
        </p:txBody>
      </p:sp>
      <p:sp>
        <p:nvSpPr>
          <p:cNvPr id="31" name="Rectangle 30"/>
          <p:cNvSpPr/>
          <p:nvPr/>
        </p:nvSpPr>
        <p:spPr>
          <a:xfrm>
            <a:off x="533400" y="1295400"/>
            <a:ext cx="8001000" cy="400110"/>
          </a:xfrm>
          <a:prstGeom prst="rect">
            <a:avLst/>
          </a:prstGeom>
        </p:spPr>
        <p:txBody>
          <a:bodyPr wrap="square">
            <a:spAutoFit/>
          </a:bodyPr>
          <a:lstStyle/>
          <a:p>
            <a:pPr algn="ctr">
              <a:defRPr/>
            </a:pPr>
            <a:r>
              <a:rPr lang="en-US" sz="2000" b="1" dirty="0" smtClean="0"/>
              <a:t>Established in 1986- Over 50,000 Customers to Date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Vertically Integrated</a:t>
            </a:r>
            <a:endParaRPr lang="en-US" sz="3800" b="1" dirty="0"/>
          </a:p>
        </p:txBody>
      </p:sp>
      <p:sp>
        <p:nvSpPr>
          <p:cNvPr id="3" name="Content Placeholder 2"/>
          <p:cNvSpPr>
            <a:spLocks noGrp="1"/>
          </p:cNvSpPr>
          <p:nvPr>
            <p:ph idx="1"/>
          </p:nvPr>
        </p:nvSpPr>
        <p:spPr>
          <a:xfrm>
            <a:off x="1066800" y="1600200"/>
            <a:ext cx="7620000" cy="4525963"/>
          </a:xfrm>
        </p:spPr>
        <p:txBody>
          <a:bodyPr>
            <a:normAutofit fontScale="92500" lnSpcReduction="10000"/>
          </a:bodyPr>
          <a:lstStyle/>
          <a:p>
            <a:r>
              <a:rPr lang="en-US" b="1" dirty="0" smtClean="0"/>
              <a:t>Manufacturing – </a:t>
            </a:r>
            <a:r>
              <a:rPr lang="en-US" b="1" dirty="0" err="1" smtClean="0"/>
              <a:t>SPH</a:t>
            </a:r>
            <a:endParaRPr lang="en-US" b="1" dirty="0" smtClean="0"/>
          </a:p>
          <a:p>
            <a:r>
              <a:rPr lang="en-US" b="1" dirty="0" smtClean="0"/>
              <a:t>Distribution </a:t>
            </a:r>
            <a:r>
              <a:rPr lang="en-US" b="1" dirty="0" smtClean="0"/>
              <a:t>– Wholesale to Dealers and </a:t>
            </a:r>
            <a:r>
              <a:rPr lang="en-US" b="1" dirty="0" smtClean="0"/>
              <a:t>Contractors</a:t>
            </a:r>
          </a:p>
          <a:p>
            <a:r>
              <a:rPr lang="en-US" b="1" dirty="0" smtClean="0"/>
              <a:t>Retail </a:t>
            </a:r>
            <a:r>
              <a:rPr lang="en-US" b="1" dirty="0" smtClean="0"/>
              <a:t>– Online National </a:t>
            </a:r>
            <a:r>
              <a:rPr lang="en-US" b="1" dirty="0" smtClean="0"/>
              <a:t>Sales</a:t>
            </a:r>
          </a:p>
          <a:p>
            <a:r>
              <a:rPr lang="en-US" b="1" dirty="0" smtClean="0"/>
              <a:t>Exports</a:t>
            </a:r>
          </a:p>
          <a:p>
            <a:r>
              <a:rPr lang="en-US" b="1" dirty="0" smtClean="0"/>
              <a:t>Engineering</a:t>
            </a:r>
          </a:p>
          <a:p>
            <a:r>
              <a:rPr lang="en-US" b="1" dirty="0" smtClean="0"/>
              <a:t>Construction Management</a:t>
            </a:r>
          </a:p>
          <a:p>
            <a:r>
              <a:rPr lang="en-US" b="1" dirty="0" smtClean="0"/>
              <a:t>State </a:t>
            </a:r>
            <a:r>
              <a:rPr lang="en-US" b="1" dirty="0" smtClean="0"/>
              <a:t>Licensed Solar, Electrical and Pool/Spa Contractors in Florida &amp; beyond</a:t>
            </a:r>
            <a:endParaRPr lang="en-US"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Where do we go from here</a:t>
            </a:r>
            <a:r>
              <a:rPr lang="en-US" sz="3800" b="1" dirty="0" smtClean="0"/>
              <a:t>?</a:t>
            </a:r>
            <a:endParaRPr lang="en-US" sz="3800" dirty="0"/>
          </a:p>
        </p:txBody>
      </p:sp>
      <p:pic>
        <p:nvPicPr>
          <p:cNvPr id="4" name="Picture 3" descr="purchased-from-123RF-12890792_s.jpg"/>
          <p:cNvPicPr>
            <a:picLocks noChangeAspect="1"/>
          </p:cNvPicPr>
          <p:nvPr/>
        </p:nvPicPr>
        <p:blipFill>
          <a:blip r:embed="rId3" cstate="print"/>
          <a:stretch>
            <a:fillRect/>
          </a:stretch>
        </p:blipFill>
        <p:spPr>
          <a:xfrm>
            <a:off x="2032000" y="1955800"/>
            <a:ext cx="5080000" cy="3378200"/>
          </a:xfrm>
          <a:prstGeom prst="rect">
            <a:avLst/>
          </a:prstGeom>
          <a:ln w="28575">
            <a:solidFill>
              <a:srgbClr val="92D050"/>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2487044.jpg"/>
          <p:cNvPicPr>
            <a:picLocks noChangeAspect="1"/>
          </p:cNvPicPr>
          <p:nvPr/>
        </p:nvPicPr>
        <p:blipFill>
          <a:blip r:embed="rId3" cstate="print"/>
          <a:stretch>
            <a:fillRect/>
          </a:stretch>
        </p:blipFill>
        <p:spPr>
          <a:xfrm>
            <a:off x="5334000" y="2286000"/>
            <a:ext cx="3147400" cy="2362200"/>
          </a:xfrm>
          <a:prstGeom prst="rect">
            <a:avLst/>
          </a:prstGeom>
          <a:ln w="28575">
            <a:solidFill>
              <a:srgbClr val="92D050"/>
            </a:solidFill>
          </a:ln>
        </p:spPr>
      </p:pic>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3800" b="1" dirty="0" smtClean="0"/>
              <a:t>What </a:t>
            </a:r>
            <a:r>
              <a:rPr lang="en-US" sz="3800" b="1" dirty="0" smtClean="0"/>
              <a:t>Can You Do</a:t>
            </a:r>
            <a:r>
              <a:rPr lang="en-US" sz="3800" b="1" dirty="0" smtClean="0"/>
              <a:t>?</a:t>
            </a:r>
            <a:endParaRPr lang="en-US" sz="3800" b="1" dirty="0"/>
          </a:p>
        </p:txBody>
      </p:sp>
      <p:sp>
        <p:nvSpPr>
          <p:cNvPr id="150529" name="Rectangle 1"/>
          <p:cNvSpPr>
            <a:spLocks noChangeArrowheads="1"/>
          </p:cNvSpPr>
          <p:nvPr/>
        </p:nvSpPr>
        <p:spPr bwMode="auto">
          <a:xfrm>
            <a:off x="533400" y="1875904"/>
            <a:ext cx="43434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ea typeface="Calibri" pitchFamily="34" charset="0"/>
                <a:cs typeface="Times New Roman" pitchFamily="18" charset="0"/>
              </a:rPr>
              <a:t> Be a leader - Buy solar for your home and business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400" dirty="0" smtClean="0">
                <a:ea typeface="Calibri" pitchFamily="34" charset="0"/>
                <a:cs typeface="Times New Roman" pitchFamily="18" charset="0"/>
              </a:rPr>
              <a:t> </a:t>
            </a:r>
            <a:r>
              <a:rPr kumimoji="0" lang="en-US" sz="2400" i="0" u="none" strike="noStrike" cap="none" normalizeH="0" baseline="0" dirty="0" smtClean="0">
                <a:ln>
                  <a:noFill/>
                </a:ln>
                <a:solidFill>
                  <a:schemeClr val="tx1"/>
                </a:solidFill>
                <a:effectLst/>
                <a:ea typeface="Calibri" pitchFamily="34" charset="0"/>
                <a:cs typeface="Times New Roman" pitchFamily="18" charset="0"/>
              </a:rPr>
              <a:t>Support research organizations involved in alternative energy</a:t>
            </a:r>
            <a:endParaRPr kumimoji="0" lang="en-US" sz="24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ea typeface="Calibri" pitchFamily="34" charset="0"/>
                <a:cs typeface="Times New Roman" pitchFamily="18" charset="0"/>
              </a:rPr>
              <a:t> Encourage students to major in science or engineering</a:t>
            </a:r>
            <a:endParaRPr kumimoji="0" lang="en-US" sz="24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ea typeface="Calibri" pitchFamily="34" charset="0"/>
                <a:cs typeface="Times New Roman" pitchFamily="18" charset="0"/>
              </a:rPr>
              <a:t> Vote for measures and officials that support alternative energy development</a:t>
            </a:r>
            <a:endParaRPr kumimoji="0" lang="en-US" sz="24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ea typeface="Calibri" pitchFamily="34" charset="0"/>
                <a:cs typeface="Times New Roman" pitchFamily="18" charset="0"/>
              </a:rPr>
              <a:t> Spread the story of solar energy and its many benefits</a:t>
            </a:r>
            <a:endParaRPr kumimoji="0" lang="en-US" sz="2400" i="0" u="none" strike="noStrike" cap="none" normalizeH="0" baseline="0" dirty="0" smtClean="0">
              <a:ln>
                <a:noFill/>
              </a:ln>
              <a:solidFill>
                <a:schemeClr val="tx1"/>
              </a:solidFill>
              <a:effectLst/>
              <a:cs typeface="Arial" pitchFamily="34" charset="0"/>
            </a:endParaRPr>
          </a:p>
        </p:txBody>
      </p:sp>
      <p:sp>
        <p:nvSpPr>
          <p:cNvPr id="5" name="Rectangle 4"/>
          <p:cNvSpPr/>
          <p:nvPr/>
        </p:nvSpPr>
        <p:spPr>
          <a:xfrm>
            <a:off x="5257800" y="4724400"/>
            <a:ext cx="3200400" cy="1384995"/>
          </a:xfrm>
          <a:prstGeom prst="rect">
            <a:avLst/>
          </a:prstGeom>
        </p:spPr>
        <p:txBody>
          <a:bodyPr wrap="square">
            <a:spAutoFit/>
          </a:bodyPr>
          <a:lstStyle/>
          <a:p>
            <a:pPr lvl="0" algn="ctr" eaLnBrk="0" fontAlgn="base" hangingPunct="0">
              <a:spcBef>
                <a:spcPct val="0"/>
              </a:spcBef>
              <a:spcAft>
                <a:spcPct val="0"/>
              </a:spcAft>
            </a:pPr>
            <a:r>
              <a:rPr lang="en-US" sz="2800" b="1" dirty="0" smtClean="0">
                <a:solidFill>
                  <a:schemeClr val="tx1">
                    <a:lumMod val="95000"/>
                    <a:lumOff val="5000"/>
                  </a:schemeClr>
                </a:solidFill>
                <a:ea typeface="Calibri" pitchFamily="34" charset="0"/>
                <a:cs typeface="Times New Roman" pitchFamily="18" charset="0"/>
              </a:rPr>
              <a:t>We all can influence the future of solar energy.</a:t>
            </a:r>
            <a:endParaRPr lang="en-US" sz="2800" b="1" dirty="0" smtClean="0">
              <a:solidFill>
                <a:schemeClr val="tx1">
                  <a:lumMod val="95000"/>
                  <a:lumOff val="5000"/>
                </a:schemeClr>
              </a:solidFill>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g14_earthquake_03_09.jpg"/>
          <p:cNvPicPr>
            <a:picLocks noChangeAspect="1"/>
          </p:cNvPicPr>
          <p:nvPr/>
        </p:nvPicPr>
        <p:blipFill>
          <a:blip r:embed="rId3" cstate="print"/>
          <a:stretch>
            <a:fillRect/>
          </a:stretch>
        </p:blipFill>
        <p:spPr>
          <a:xfrm>
            <a:off x="4267200" y="2971800"/>
            <a:ext cx="1981200" cy="1586395"/>
          </a:xfrm>
          <a:prstGeom prst="rect">
            <a:avLst/>
          </a:prstGeom>
        </p:spPr>
      </p:pic>
      <p:pic>
        <p:nvPicPr>
          <p:cNvPr id="6" name="Picture 5" descr="hurricane-ivan_200_600x450-resized-600.jpg"/>
          <p:cNvPicPr>
            <a:picLocks noChangeAspect="1"/>
          </p:cNvPicPr>
          <p:nvPr/>
        </p:nvPicPr>
        <p:blipFill>
          <a:blip r:embed="rId4" cstate="print"/>
          <a:stretch>
            <a:fillRect/>
          </a:stretch>
        </p:blipFill>
        <p:spPr>
          <a:xfrm>
            <a:off x="609600" y="381000"/>
            <a:ext cx="3556000" cy="2895600"/>
          </a:xfrm>
          <a:prstGeom prst="rect">
            <a:avLst/>
          </a:prstGeom>
        </p:spPr>
      </p:pic>
      <p:pic>
        <p:nvPicPr>
          <p:cNvPr id="12" name="Picture 11" descr="polar-bear-on-melting-iceberg.jpg"/>
          <p:cNvPicPr>
            <a:picLocks noChangeAspect="1"/>
          </p:cNvPicPr>
          <p:nvPr/>
        </p:nvPicPr>
        <p:blipFill>
          <a:blip r:embed="rId5" cstate="print"/>
          <a:stretch>
            <a:fillRect/>
          </a:stretch>
        </p:blipFill>
        <p:spPr>
          <a:xfrm>
            <a:off x="6400800" y="2971800"/>
            <a:ext cx="2357912" cy="3391154"/>
          </a:xfrm>
          <a:prstGeom prst="rect">
            <a:avLst/>
          </a:prstGeom>
        </p:spPr>
      </p:pic>
      <p:pic>
        <p:nvPicPr>
          <p:cNvPr id="14" name="Picture 13" descr="ph2008092504272.jpg"/>
          <p:cNvPicPr>
            <a:picLocks noChangeAspect="1"/>
          </p:cNvPicPr>
          <p:nvPr/>
        </p:nvPicPr>
        <p:blipFill>
          <a:blip r:embed="rId6" cstate="print"/>
          <a:stretch>
            <a:fillRect/>
          </a:stretch>
        </p:blipFill>
        <p:spPr>
          <a:xfrm>
            <a:off x="4267200" y="4721268"/>
            <a:ext cx="1981200" cy="1831932"/>
          </a:xfrm>
          <a:prstGeom prst="rect">
            <a:avLst/>
          </a:prstGeom>
        </p:spPr>
      </p:pic>
      <p:pic>
        <p:nvPicPr>
          <p:cNvPr id="16" name="Picture 15" descr="cafire10.jpg"/>
          <p:cNvPicPr>
            <a:picLocks noChangeAspect="1"/>
          </p:cNvPicPr>
          <p:nvPr/>
        </p:nvPicPr>
        <p:blipFill>
          <a:blip r:embed="rId7" cstate="print"/>
          <a:stretch>
            <a:fillRect/>
          </a:stretch>
        </p:blipFill>
        <p:spPr>
          <a:xfrm>
            <a:off x="4343400" y="381000"/>
            <a:ext cx="4292162" cy="2514600"/>
          </a:xfrm>
          <a:prstGeom prst="rect">
            <a:avLst/>
          </a:prstGeom>
        </p:spPr>
      </p:pic>
      <p:pic>
        <p:nvPicPr>
          <p:cNvPr id="17" name="Picture 16" descr="christchurch-earthquake-new-zealand-bus_32420_600x450-thumb-625x416.jpg"/>
          <p:cNvPicPr>
            <a:picLocks noChangeAspect="1"/>
          </p:cNvPicPr>
          <p:nvPr/>
        </p:nvPicPr>
        <p:blipFill>
          <a:blip r:embed="rId8" cstate="print"/>
          <a:stretch>
            <a:fillRect/>
          </a:stretch>
        </p:blipFill>
        <p:spPr>
          <a:xfrm>
            <a:off x="533400" y="3429000"/>
            <a:ext cx="3505200" cy="2565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ittleRiver.jpg"/>
          <p:cNvPicPr>
            <a:picLocks noChangeAspect="1"/>
          </p:cNvPicPr>
          <p:nvPr/>
        </p:nvPicPr>
        <p:blipFill>
          <a:blip r:embed="rId3" cstate="print"/>
          <a:stretch>
            <a:fillRect/>
          </a:stretch>
        </p:blipFill>
        <p:spPr>
          <a:xfrm>
            <a:off x="381000" y="238125"/>
            <a:ext cx="2897231" cy="2152650"/>
          </a:xfrm>
          <a:prstGeom prst="rect">
            <a:avLst/>
          </a:prstGeom>
        </p:spPr>
      </p:pic>
      <p:pic>
        <p:nvPicPr>
          <p:cNvPr id="12" name="Picture 11" descr="landfill.jpg"/>
          <p:cNvPicPr>
            <a:picLocks noChangeAspect="1"/>
          </p:cNvPicPr>
          <p:nvPr/>
        </p:nvPicPr>
        <p:blipFill>
          <a:blip r:embed="rId4" cstate="print"/>
          <a:stretch>
            <a:fillRect/>
          </a:stretch>
        </p:blipFill>
        <p:spPr>
          <a:xfrm>
            <a:off x="3505200" y="1371600"/>
            <a:ext cx="3900548" cy="2667000"/>
          </a:xfrm>
          <a:prstGeom prst="rect">
            <a:avLst/>
          </a:prstGeom>
        </p:spPr>
      </p:pic>
      <p:pic>
        <p:nvPicPr>
          <p:cNvPr id="8" name="Picture 7" descr="Contaminated-Water-Danger-Sign-S-2816.gif"/>
          <p:cNvPicPr>
            <a:picLocks noChangeAspect="1"/>
          </p:cNvPicPr>
          <p:nvPr/>
        </p:nvPicPr>
        <p:blipFill>
          <a:blip r:embed="rId5" cstate="print"/>
          <a:stretch>
            <a:fillRect/>
          </a:stretch>
        </p:blipFill>
        <p:spPr>
          <a:xfrm>
            <a:off x="914400" y="2047875"/>
            <a:ext cx="1806125" cy="1304925"/>
          </a:xfrm>
          <a:prstGeom prst="rect">
            <a:avLst/>
          </a:prstGeom>
        </p:spPr>
      </p:pic>
      <p:pic>
        <p:nvPicPr>
          <p:cNvPr id="15" name="Picture 14" descr="A-mother-with-a-sick-chil-001.jpg"/>
          <p:cNvPicPr>
            <a:picLocks noChangeAspect="1"/>
          </p:cNvPicPr>
          <p:nvPr/>
        </p:nvPicPr>
        <p:blipFill>
          <a:blip r:embed="rId6" cstate="print"/>
          <a:stretch>
            <a:fillRect/>
          </a:stretch>
        </p:blipFill>
        <p:spPr>
          <a:xfrm>
            <a:off x="4267200" y="4267200"/>
            <a:ext cx="3810000" cy="2286000"/>
          </a:xfrm>
          <a:prstGeom prst="rect">
            <a:avLst/>
          </a:prstGeom>
        </p:spPr>
      </p:pic>
      <p:pic>
        <p:nvPicPr>
          <p:cNvPr id="10" name="Picture 9" descr="traffic-jam.jpg"/>
          <p:cNvPicPr>
            <a:picLocks noChangeAspect="1"/>
          </p:cNvPicPr>
          <p:nvPr/>
        </p:nvPicPr>
        <p:blipFill>
          <a:blip r:embed="rId7" cstate="print"/>
          <a:stretch>
            <a:fillRect/>
          </a:stretch>
        </p:blipFill>
        <p:spPr>
          <a:xfrm>
            <a:off x="5948766" y="238125"/>
            <a:ext cx="2893017" cy="2133600"/>
          </a:xfrm>
          <a:prstGeom prst="rect">
            <a:avLst/>
          </a:prstGeom>
        </p:spPr>
      </p:pic>
      <p:pic>
        <p:nvPicPr>
          <p:cNvPr id="5" name="Picture 4" descr="toxic-chemicals.jpg"/>
          <p:cNvPicPr>
            <a:picLocks noChangeAspect="1"/>
          </p:cNvPicPr>
          <p:nvPr/>
        </p:nvPicPr>
        <p:blipFill>
          <a:blip r:embed="rId8" cstate="print"/>
          <a:stretch>
            <a:fillRect/>
          </a:stretch>
        </p:blipFill>
        <p:spPr>
          <a:xfrm>
            <a:off x="228600" y="3657600"/>
            <a:ext cx="3089700" cy="2059800"/>
          </a:xfrm>
          <a:prstGeom prst="rect">
            <a:avLst/>
          </a:prstGeom>
        </p:spPr>
      </p:pic>
      <p:pic>
        <p:nvPicPr>
          <p:cNvPr id="4" name="Picture 3" descr="Toxic-Chemicals-Danger-Sign-S-0396.gif"/>
          <p:cNvPicPr>
            <a:picLocks noChangeAspect="1"/>
          </p:cNvPicPr>
          <p:nvPr/>
        </p:nvPicPr>
        <p:blipFill>
          <a:blip r:embed="rId9" cstate="print"/>
          <a:stretch>
            <a:fillRect/>
          </a:stretch>
        </p:blipFill>
        <p:spPr>
          <a:xfrm>
            <a:off x="914400" y="5105400"/>
            <a:ext cx="1700657" cy="1228725"/>
          </a:xfrm>
          <a:prstGeom prst="rect">
            <a:avLst/>
          </a:prstGeom>
        </p:spPr>
      </p:pic>
      <p:pic>
        <p:nvPicPr>
          <p:cNvPr id="16" name="Picture 15" descr="EmptyGasPumpLR.jpg"/>
          <p:cNvPicPr>
            <a:picLocks noChangeAspect="1"/>
          </p:cNvPicPr>
          <p:nvPr/>
        </p:nvPicPr>
        <p:blipFill>
          <a:blip r:embed="rId10" cstate="print"/>
          <a:stretch>
            <a:fillRect/>
          </a:stretch>
        </p:blipFill>
        <p:spPr>
          <a:xfrm>
            <a:off x="7543800" y="2667000"/>
            <a:ext cx="1295400" cy="1418463"/>
          </a:xfrm>
          <a:prstGeom prst="rect">
            <a:avLst/>
          </a:prstGeom>
        </p:spPr>
      </p:pic>
      <p:pic>
        <p:nvPicPr>
          <p:cNvPr id="18" name="Picture 17" descr="high-gas-prices-overshoot-e1329594856753.jpg"/>
          <p:cNvPicPr>
            <a:picLocks noChangeAspect="1"/>
          </p:cNvPicPr>
          <p:nvPr/>
        </p:nvPicPr>
        <p:blipFill>
          <a:blip r:embed="rId11" cstate="print"/>
          <a:stretch>
            <a:fillRect/>
          </a:stretch>
        </p:blipFill>
        <p:spPr>
          <a:xfrm>
            <a:off x="3505200" y="238125"/>
            <a:ext cx="2132349" cy="12811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2317</TotalTime>
  <Words>4344</Words>
  <Application>Microsoft Office PowerPoint</Application>
  <PresentationFormat>On-screen Show (4:3)</PresentationFormat>
  <Paragraphs>529</Paragraphs>
  <Slides>74</Slides>
  <Notes>71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"I'd put my money on the sun and solar energy. What a source of power! I hope we don't have to wait until oil and coal run out before we tackle that.“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Why Go Solar?</vt:lpstr>
      <vt:lpstr>What motivates consumers to go green?</vt:lpstr>
      <vt:lpstr>Market Growth</vt:lpstr>
      <vt:lpstr>Market Drivers</vt:lpstr>
      <vt:lpstr>Roadblocks</vt:lpstr>
      <vt:lpstr>Jobs and the Economy</vt:lpstr>
      <vt:lpstr>Effects of Imports to U.S.</vt:lpstr>
      <vt:lpstr>Solar in Florida</vt:lpstr>
      <vt:lpstr>Slide 59</vt:lpstr>
      <vt:lpstr>Florida</vt:lpstr>
      <vt:lpstr>Myth or Truth</vt:lpstr>
      <vt:lpstr>Solar feasible without most subsidies</vt:lpstr>
      <vt:lpstr>So does it really make $ense to go solar?  An economic Overview</vt:lpstr>
      <vt:lpstr>Grid Parity – What is it?</vt:lpstr>
      <vt:lpstr>Grid Parity – What is it?</vt:lpstr>
      <vt:lpstr>Example System with Current Incentives</vt:lpstr>
      <vt:lpstr>Example System with Current Incentives</vt:lpstr>
      <vt:lpstr>A Worst Case Scenario – No Incentives</vt:lpstr>
      <vt:lpstr>   Not your typical Solar Energy Company</vt:lpstr>
      <vt:lpstr>Business Strategy</vt:lpstr>
      <vt:lpstr>Vertically Integrated</vt:lpstr>
      <vt:lpstr>Where do we go from here?</vt:lpstr>
      <vt:lpstr>What Can You Do?</vt:lpstr>
      <vt:lpstr>Slide 74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Jude</dc:creator>
  <cp:lastModifiedBy>Jude</cp:lastModifiedBy>
  <cp:revision>332</cp:revision>
  <dcterms:created xsi:type="dcterms:W3CDTF">2012-10-04T16:15:50Z</dcterms:created>
  <dcterms:modified xsi:type="dcterms:W3CDTF">2012-10-08T02:53:18Z</dcterms:modified>
</cp:coreProperties>
</file>